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4.jpg" ContentType="image/jpeg"/>
  <Override PartName="/ppt/media/image15.jpg" ContentType="image/jpeg"/>
  <Override PartName="/ppt/media/image16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7.jpg" ContentType="image/jpeg"/>
  <Override PartName="/ppt/media/image18.jpg" ContentType="image/jpeg"/>
  <Override PartName="/ppt/media/image19.jpg" ContentType="image/jpeg"/>
  <Override PartName="/ppt/media/image20.jp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media/image36.jpg" ContentType="image/jpeg"/>
  <Override PartName="/ppt/media/image38.jpg" ContentType="image/jpeg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media/image39.jpg" ContentType="image/jpeg"/>
  <Override PartName="/ppt/media/image40.jpg" ContentType="image/jpeg"/>
  <Override PartName="/ppt/media/image41.jpg" ContentType="image/jpeg"/>
  <Override PartName="/ppt/notesSlides/notesSlide33.xml" ContentType="application/vnd.openxmlformats-officedocument.presentationml.notesSlide+xml"/>
  <Override PartName="/ppt/media/image42.jpg" ContentType="image/jpeg"/>
  <Override PartName="/ppt/media/image43.jpg" ContentType="image/jpe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46.jpg" ContentType="image/jpeg"/>
  <Override PartName="/ppt/media/image47.jpg" ContentType="image/jpeg"/>
  <Override PartName="/ppt/media/image48.jpg" ContentType="image/jpeg"/>
  <Override PartName="/ppt/notesSlides/notesSlide36.xml" ContentType="application/vnd.openxmlformats-officedocument.presentationml.notesSlide+xml"/>
  <Override PartName="/ppt/media/image50.jpg" ContentType="image/jpeg"/>
  <Override PartName="/ppt/notesSlides/notesSlide37.xml" ContentType="application/vnd.openxmlformats-officedocument.presentationml.notesSlide+xml"/>
  <Override PartName="/ppt/media/image52.jpg" ContentType="image/jpeg"/>
  <Override PartName="/ppt/media/image53.jpg" ContentType="image/jpeg"/>
  <Override PartName="/ppt/media/image54.jpg" ContentType="image/jpeg"/>
  <Override PartName="/ppt/notesSlides/notesSlide38.xml" ContentType="application/vnd.openxmlformats-officedocument.presentationml.notesSlide+xml"/>
  <Override PartName="/ppt/media/image55.jpg" ContentType="image/jpeg"/>
  <Override PartName="/ppt/media/image56.jpg" ContentType="image/jpeg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media/image58.jpg" ContentType="image/jpeg"/>
  <Override PartName="/ppt/media/image60.jpg" ContentType="image/jpeg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62.jpg" ContentType="image/jpeg"/>
  <Override PartName="/ppt/media/image63.jpg" ContentType="image/jpeg"/>
  <Override PartName="/ppt/notesSlides/notesSlide43.xml" ContentType="application/vnd.openxmlformats-officedocument.presentationml.notesSlide+xml"/>
  <Override PartName="/ppt/media/image64.jpg" ContentType="image/jpeg"/>
  <Override PartName="/ppt/media/image65.jpg" ContentType="image/jpeg"/>
  <Override PartName="/ppt/media/image66.jpg" ContentType="image/jpeg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media/image69.jpg" ContentType="image/jpeg"/>
  <Override PartName="/ppt/media/image71.jpg" ContentType="image/jpeg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media/image77.jpg" ContentType="image/jpeg"/>
  <Override PartName="/ppt/media/image78.jpg" ContentType="image/jpeg"/>
  <Override PartName="/ppt/notesSlides/notesSlide48.xml" ContentType="application/vnd.openxmlformats-officedocument.presentationml.notesSlide+xml"/>
  <Override PartName="/ppt/media/image79.jpg" ContentType="image/jpeg"/>
  <Override PartName="/ppt/media/image80.jpg" ContentType="image/jpeg"/>
  <Override PartName="/ppt/media/image81.jpg" ContentType="image/jpeg"/>
  <Override PartName="/ppt/notesSlides/notesSlide49.xml" ContentType="application/vnd.openxmlformats-officedocument.presentationml.notesSlide+xml"/>
  <Override PartName="/ppt/media/image82.jpg" ContentType="image/jpeg"/>
  <Override PartName="/ppt/media/image83.jpg" ContentType="image/jpeg"/>
  <Override PartName="/ppt/media/image84.jpg" ContentType="image/jpeg"/>
  <Override PartName="/ppt/notesSlides/notesSlide50.xml" ContentType="application/vnd.openxmlformats-officedocument.presentationml.notesSlide+xml"/>
  <Override PartName="/ppt/media/image85.jpg" ContentType="image/jpeg"/>
  <Override PartName="/ppt/media/image86.jpg" ContentType="image/jpeg"/>
  <Override PartName="/ppt/media/image87.jpg" ContentType="image/jpeg"/>
  <Override PartName="/ppt/media/image88.jpg" ContentType="image/jpeg"/>
  <Override PartName="/ppt/notesSlides/notesSlide51.xml" ContentType="application/vnd.openxmlformats-officedocument.presentationml.notesSlide+xml"/>
  <Override PartName="/ppt/media/image91.jpg" ContentType="image/jpeg"/>
  <Override PartName="/ppt/notesSlides/notesSlide52.xml" ContentType="application/vnd.openxmlformats-officedocument.presentationml.notesSlide+xml"/>
  <Override PartName="/ppt/media/image94.jpg" ContentType="image/jpeg"/>
  <Override PartName="/ppt/notesSlides/notesSlide53.xml" ContentType="application/vnd.openxmlformats-officedocument.presentationml.notesSlide+xml"/>
  <Override PartName="/ppt/media/image95.jpg" ContentType="image/jpeg"/>
  <Override PartName="/ppt/media/image96.jpg" ContentType="image/jpeg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media/image10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27" r:id="rId2"/>
    <p:sldId id="337" r:id="rId3"/>
    <p:sldId id="343" r:id="rId4"/>
    <p:sldId id="351" r:id="rId5"/>
    <p:sldId id="345" r:id="rId6"/>
    <p:sldId id="347" r:id="rId7"/>
    <p:sldId id="408" r:id="rId8"/>
    <p:sldId id="355" r:id="rId9"/>
    <p:sldId id="437" r:id="rId10"/>
    <p:sldId id="438" r:id="rId11"/>
    <p:sldId id="459" r:id="rId12"/>
    <p:sldId id="436" r:id="rId13"/>
    <p:sldId id="352" r:id="rId14"/>
    <p:sldId id="431" r:id="rId15"/>
    <p:sldId id="353" r:id="rId16"/>
    <p:sldId id="376" r:id="rId17"/>
    <p:sldId id="383" r:id="rId18"/>
    <p:sldId id="384" r:id="rId19"/>
    <p:sldId id="447" r:id="rId20"/>
    <p:sldId id="382" r:id="rId21"/>
    <p:sldId id="440" r:id="rId22"/>
    <p:sldId id="401" r:id="rId23"/>
    <p:sldId id="356" r:id="rId24"/>
    <p:sldId id="446" r:id="rId25"/>
    <p:sldId id="445" r:id="rId26"/>
    <p:sldId id="348" r:id="rId27"/>
    <p:sldId id="316" r:id="rId28"/>
    <p:sldId id="330" r:id="rId29"/>
    <p:sldId id="325" r:id="rId30"/>
    <p:sldId id="326" r:id="rId31"/>
    <p:sldId id="460" r:id="rId32"/>
    <p:sldId id="461" r:id="rId33"/>
    <p:sldId id="363" r:id="rId34"/>
    <p:sldId id="362" r:id="rId35"/>
    <p:sldId id="364" r:id="rId36"/>
    <p:sldId id="365" r:id="rId37"/>
    <p:sldId id="366" r:id="rId38"/>
    <p:sldId id="367" r:id="rId39"/>
    <p:sldId id="462" r:id="rId40"/>
    <p:sldId id="463" r:id="rId41"/>
    <p:sldId id="369" r:id="rId42"/>
    <p:sldId id="464" r:id="rId43"/>
    <p:sldId id="373" r:id="rId44"/>
    <p:sldId id="380" r:id="rId45"/>
    <p:sldId id="371" r:id="rId46"/>
    <p:sldId id="372" r:id="rId47"/>
    <p:sldId id="374" r:id="rId48"/>
    <p:sldId id="385" r:id="rId49"/>
    <p:sldId id="378" r:id="rId50"/>
    <p:sldId id="379" r:id="rId51"/>
    <p:sldId id="392" r:id="rId52"/>
    <p:sldId id="386" r:id="rId53"/>
    <p:sldId id="390" r:id="rId54"/>
    <p:sldId id="405" r:id="rId55"/>
    <p:sldId id="465" r:id="rId56"/>
    <p:sldId id="406" r:id="rId57"/>
    <p:sldId id="328" r:id="rId5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  <a:srgbClr val="6D8838"/>
    <a:srgbClr val="88A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3" autoAdjust="0"/>
    <p:restoredTop sz="82830" autoAdjust="0"/>
  </p:normalViewPr>
  <p:slideViewPr>
    <p:cSldViewPr>
      <p:cViewPr varScale="1">
        <p:scale>
          <a:sx n="82" d="100"/>
          <a:sy n="82" d="100"/>
        </p:scale>
        <p:origin x="61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70356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86" y="0"/>
            <a:ext cx="3078048" cy="470356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r">
              <a:defRPr sz="1200"/>
            </a:lvl1pPr>
          </a:lstStyle>
          <a:p>
            <a:fld id="{6339289E-2CC8-4546-80BA-FF03FD24B331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136" tIns="44568" rIns="89136" bIns="445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57" y="4518825"/>
            <a:ext cx="5681363" cy="3696091"/>
          </a:xfrm>
          <a:prstGeom prst="rect">
            <a:avLst/>
          </a:prstGeom>
        </p:spPr>
        <p:txBody>
          <a:bodyPr vert="horz" lIns="89136" tIns="44568" rIns="89136" bIns="4456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8120"/>
            <a:ext cx="3078048" cy="470355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86" y="8918120"/>
            <a:ext cx="3078048" cy="470355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r">
              <a:defRPr sz="1200"/>
            </a:lvl1pPr>
          </a:lstStyle>
          <a:p>
            <a:fld id="{FE27F25C-E698-47EB-9811-9D0696674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71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2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89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41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37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95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08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02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24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5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58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33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85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62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78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06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33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4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8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00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95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78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335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09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21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733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27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72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61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594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73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75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0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639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484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719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37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060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092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119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089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8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79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56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743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821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2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60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927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674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47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9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5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7F25C-E698-47EB-9811-9D06966742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4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8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1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5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1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1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3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3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2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1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060A5-A201-4A78-B9D9-365874F71C5E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17D8A-9A2D-47D4-95CE-7E271FBD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6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5.jpg"/><Relationship Id="rId7" Type="http://schemas.openxmlformats.org/officeDocument/2006/relationships/image" Target="../media/image89.T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FE90D-DA87-AAEB-6ABF-7445B6DE4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69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presentation features “Western Standard Stations of the Canadian Pacific Railway.”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hope you find it interesting and enjoyable.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Don Thomas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910CE5C-9FB7-3515-F32F-46A9FD5B5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4" y="4583367"/>
            <a:ext cx="2092979" cy="209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istory of CRHA - Le musée ferroviaire canadien — Exporail">
            <a:extLst>
              <a:ext uri="{FF2B5EF4-FFF2-40B4-BE49-F238E27FC236}">
                <a16:creationId xmlns:a16="http://schemas.microsoft.com/office/drawing/2014/main" id="{D84A0561-9089-2C7A-2BB9-DD42252E5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531943"/>
            <a:ext cx="1882309" cy="191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2C02DC-F97E-7121-3EC0-CC95D1298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47" t="64722" r="10624" b="11806"/>
          <a:stretch/>
        </p:blipFill>
        <p:spPr>
          <a:xfrm>
            <a:off x="528134" y="4343401"/>
            <a:ext cx="11282866" cy="23339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ADF849-DE58-BC68-AA8D-E5F310531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0603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A0B0-F6DF-424C-A905-7A829CD8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Waiting 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2C29-6ADA-4471-A787-F19BB932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896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one time larger stations often had multiple waiting rooms: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general waiting room, one for </a:t>
            </a: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ladies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sometimes a smoking room for men.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0275C-B543-D135-11CA-BE88316E4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b="14444"/>
          <a:stretch/>
        </p:blipFill>
        <p:spPr>
          <a:xfrm>
            <a:off x="2857500" y="3886200"/>
            <a:ext cx="6477000" cy="280670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B33A15A-D5CB-0D12-BD5B-C9A88D8DFF17}"/>
              </a:ext>
            </a:extLst>
          </p:cNvPr>
          <p:cNvSpPr/>
          <p:nvPr/>
        </p:nvSpPr>
        <p:spPr>
          <a:xfrm rot="5400000">
            <a:off x="5791200" y="41910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F892F-5C34-F6A2-1978-D253D5E8D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1929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A0B0-F6DF-424C-A905-7A829CD8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Waiting 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2C29-6ADA-4471-A787-F19BB932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896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one time larger stations often had multiple waiting rooms: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general waiting room, one for ladies, and sometimes a </a:t>
            </a: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smoking room for men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0275C-B543-D135-11CA-BE88316E4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b="14444"/>
          <a:stretch/>
        </p:blipFill>
        <p:spPr>
          <a:xfrm>
            <a:off x="2857500" y="3886200"/>
            <a:ext cx="6477000" cy="280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9F892F-5C34-F6A2-1978-D253D5E8D3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42655E3-6046-2F15-9243-E820B8083840}"/>
              </a:ext>
            </a:extLst>
          </p:cNvPr>
          <p:cNvSpPr/>
          <p:nvPr/>
        </p:nvSpPr>
        <p:spPr>
          <a:xfrm rot="5400000">
            <a:off x="4495800" y="39624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2815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A0B0-F6DF-424C-A905-7A829CD8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Waiting 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2C29-6ADA-4471-A787-F19BB932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905001"/>
            <a:ext cx="9296400" cy="4525963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passenger volume was low, some waiting room spaces were devoted to other functions.</a:t>
            </a:r>
          </a:p>
          <a:p>
            <a:pPr algn="just"/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station design might have different layouts depending on the volume of traffic.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0AFE0-A598-2B0A-63FB-511CAB374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6968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D0131-6A6D-4830-B65D-811F214D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Staff Living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6D551-7860-4FF1-AC28-0EAA6F8E7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05001"/>
            <a:ext cx="9982200" cy="4221163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Stations in small towns or country areas included living space for the agent and his family or staff. Typically these had a second story with living quarters.</a:t>
            </a:r>
          </a:p>
          <a:p>
            <a:pPr algn="just"/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Lodgings were easier to find in larger towns, so one-story stations were more common there.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3B401-4CED-EF7F-7382-32A4DA0D8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1091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D0131-6A6D-4830-B65D-811F214D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Office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6D551-7860-4FF1-AC28-0EAA6F8E7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828800"/>
            <a:ext cx="8229600" cy="4953000"/>
          </a:xfrm>
        </p:spPr>
        <p:txBody>
          <a:bodyPr>
            <a:normAutofit/>
          </a:bodyPr>
          <a:lstStyle/>
          <a:p>
            <a:pPr algn="just"/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Division point stations had large office space upstairs, or sometimes in a separate building.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6546E0-467E-4832-960B-C828EF81D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r="6928" b="14542"/>
          <a:stretch/>
        </p:blipFill>
        <p:spPr>
          <a:xfrm>
            <a:off x="1531901" y="2302938"/>
            <a:ext cx="4332482" cy="2421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A72D9-0C74-4863-92B6-11290FBE8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24"/>
          <a:stretch/>
        </p:blipFill>
        <p:spPr>
          <a:xfrm>
            <a:off x="5856481" y="2228296"/>
            <a:ext cx="4803618" cy="2419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510FB-DBF5-411C-BA81-9FD49A75DA78}"/>
              </a:ext>
            </a:extLst>
          </p:cNvPr>
          <p:cNvSpPr txBox="1"/>
          <p:nvPr/>
        </p:nvSpPr>
        <p:spPr>
          <a:xfrm>
            <a:off x="3962400" y="237386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Sudbury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F42B6-5D68-46AE-AA60-977F26B2DCD4}"/>
              </a:ext>
            </a:extLst>
          </p:cNvPr>
          <p:cNvSpPr txBox="1"/>
          <p:nvPr/>
        </p:nvSpPr>
        <p:spPr>
          <a:xfrm>
            <a:off x="8374100" y="2373868"/>
            <a:ext cx="1303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Orangeville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ACFC7-2747-D719-390E-1982CE49DF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7297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1C1AB-AD45-4C45-9063-8AFBB0013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Baggage &amp; Express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066D-165D-45DC-8005-AE28EAF5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9800"/>
            <a:ext cx="10972800" cy="4114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stations needed space for baggage and for express parcels.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handled less-than-carload (LCL) freight. 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functions required one, two or three rooms depending on the amount and mix of traffic.</a:t>
            </a:r>
          </a:p>
        </p:txBody>
      </p:sp>
      <p:pic>
        <p:nvPicPr>
          <p:cNvPr id="1026" name="Picture 2" descr="Canadian Pacific Express Adv Porcelain Sign">
            <a:extLst>
              <a:ext uri="{FF2B5EF4-FFF2-40B4-BE49-F238E27FC236}">
                <a16:creationId xmlns:a16="http://schemas.microsoft.com/office/drawing/2014/main" id="{40180843-FF46-449C-B216-70D02889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5148262"/>
            <a:ext cx="2400521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7FEE292-9E21-4525-BE47-714721868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904" r="11865" b="9935"/>
          <a:stretch/>
        </p:blipFill>
        <p:spPr bwMode="auto">
          <a:xfrm>
            <a:off x="2971800" y="5141068"/>
            <a:ext cx="2590800" cy="148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CE40B-F175-CD4F-98EC-1671F84BF7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6149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6C38D-A874-411A-B711-E16F2A40F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838200"/>
            <a:ext cx="5029200" cy="32338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official 1915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scheme (left) for structures called for brown to the tops of window and door openings, and yellow ochre above them and between transom windows.</a:t>
            </a:r>
          </a:p>
          <a:p>
            <a:pPr marL="0" indent="0" algn="just">
              <a:buNone/>
            </a:pP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1917 a redder brown was specified, and upper stories could be painted yellow ochre.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50B66-C282-4BE2-9115-1F2C4899F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114800"/>
            <a:ext cx="4357767" cy="2743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405CCB-B7AC-4986-9C95-A58F8AA4F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28784"/>
            <a:ext cx="4765447" cy="2152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25514-3BB6-4DDF-87E7-B2DA2769F2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/>
          <a:stretch/>
        </p:blipFill>
        <p:spPr>
          <a:xfrm>
            <a:off x="6767429" y="4044664"/>
            <a:ext cx="4357771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8EF39E-0471-251E-A2CD-254822FD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44990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F79F-F15A-43A2-B1FB-77848798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Changes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76B87-520C-4AF5-9D8B-82774905E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3601"/>
            <a:ext cx="10591800" cy="39925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1950s, CP increasingly painted the walls of its stations mineral red, with window and door frames a light ochre.</a:t>
            </a:r>
          </a:p>
          <a:p>
            <a:pPr marL="0" indent="0" algn="just">
              <a:buNone/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 and door frames of many stations were eventually painted brown or red as well.</a:t>
            </a:r>
          </a:p>
          <a:p>
            <a:pPr marL="0" indent="0" algn="just">
              <a:buNone/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were many exceptions to these trends.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11AF6-B787-C46C-7011-97E978EC7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9116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A483B-0ACB-46BC-811C-8A3CAA3B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Exterior Siding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C4B2-8D72-4C56-B34E-76016AFE5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57400"/>
            <a:ext cx="11125200" cy="4419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CP stations were built with conventional wood siding. Brick and stone were reserved for special structures in larger towns and cities.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82E4E-26C8-BD19-D3AA-8E155A3CC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179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A483B-0ACB-46BC-811C-8A3CAA3B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Exterior Siding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C4B2-8D72-4C56-B34E-76016AFE5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057400"/>
            <a:ext cx="11125200" cy="4419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1950s, CP applied protective or insulating cladding to many stations. The most common was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InsulBrick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a similar product, which imitated red brick. This material picked up dirt as it aged.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53993-95E2-A9A2-E7A1-4A171BAE8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7500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1"/>
            <a:ext cx="10896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 algn="just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modeler, we hope this look at CPR building practice encourages modeling of a wider range of structures with a genuine “CPR look”.</a:t>
            </a:r>
          </a:p>
          <a:p>
            <a:pPr marL="0" indent="0" algn="just">
              <a:buNone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hope to encourage others to learn more about stations and railway structures, and to share their knowledge.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5A95B-B0DD-BA61-56BE-73DAAB7C0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3744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E12B-4C99-4D08-A394-EA489732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11277600" cy="513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the Station Name Visible</a:t>
            </a:r>
          </a:p>
          <a:p>
            <a:pPr marL="0" indent="0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much of the early Twentieth Century, some railways painted station names on the end gables or hip roof of stations. This is a key feature for establishing a station’s era, as well as its name.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A2339-EF68-4BFD-9E73-E478F848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55" y="2707704"/>
            <a:ext cx="3269847" cy="2245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3E4A7-6DE7-4047-8DC9-7672DF06C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6"/>
          <a:stretch/>
        </p:blipFill>
        <p:spPr>
          <a:xfrm>
            <a:off x="6739759" y="4876800"/>
            <a:ext cx="3242442" cy="1936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DDF1D-E51E-44DB-8224-A4C52B9424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3774" r="10673" b="31527"/>
          <a:stretch/>
        </p:blipFill>
        <p:spPr>
          <a:xfrm>
            <a:off x="2209799" y="2680911"/>
            <a:ext cx="3782177" cy="1891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00FCE0-A89B-4D3E-AFC6-50D1C14DEE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6669" r="23125" b="21910"/>
          <a:stretch/>
        </p:blipFill>
        <p:spPr>
          <a:xfrm>
            <a:off x="2590800" y="4668481"/>
            <a:ext cx="3401176" cy="2163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70FE60-F017-D1AD-CD7A-7A7A1E442A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8634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3BAD-ECF4-48E4-AFE6-AEEC14578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6248399" cy="3810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many CP stations, the eaves were wider on the track side than on the others. </a:t>
            </a:r>
          </a:p>
          <a:p>
            <a:pPr marL="0" indent="0" algn="just">
              <a:buNone/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wider eaves wrapped around the corner, then stopped, leaving a jagged projection as on the stations at Granum and Brooks AB.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031D7-0938-40F0-BEB1-20A431330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t="9355" r="12852" b="17662"/>
          <a:stretch/>
        </p:blipFill>
        <p:spPr>
          <a:xfrm>
            <a:off x="7101361" y="838200"/>
            <a:ext cx="4252439" cy="281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F1DF2B-7B77-4C1A-8373-2FEA1B760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4" t="16385" r="22603" b="16773"/>
          <a:stretch/>
        </p:blipFill>
        <p:spPr>
          <a:xfrm>
            <a:off x="7101361" y="3804967"/>
            <a:ext cx="4252439" cy="3053033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279A0ADB-0662-482C-86C2-84C7E605DD29}"/>
              </a:ext>
            </a:extLst>
          </p:cNvPr>
          <p:cNvSpPr/>
          <p:nvPr/>
        </p:nvSpPr>
        <p:spPr>
          <a:xfrm rot="8141974">
            <a:off x="10506392" y="2281625"/>
            <a:ext cx="185057" cy="48537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E59EA-281A-46CD-9618-9D9677B557DE}"/>
              </a:ext>
            </a:extLst>
          </p:cNvPr>
          <p:cNvSpPr txBox="1"/>
          <p:nvPr/>
        </p:nvSpPr>
        <p:spPr>
          <a:xfrm>
            <a:off x="10383175" y="3200400"/>
            <a:ext cx="9706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Granum</a:t>
            </a:r>
            <a:endParaRPr lang="en-CA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AB6A1-34ED-A6A7-E789-DA88C57625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3116E660-8418-E292-9D15-A088ACF443FB}"/>
              </a:ext>
            </a:extLst>
          </p:cNvPr>
          <p:cNvSpPr/>
          <p:nvPr/>
        </p:nvSpPr>
        <p:spPr>
          <a:xfrm rot="8141974">
            <a:off x="9882551" y="5634425"/>
            <a:ext cx="185057" cy="48537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89BD-BB3B-BF57-CF5F-0B67FE777309}"/>
              </a:ext>
            </a:extLst>
          </p:cNvPr>
          <p:cNvSpPr txBox="1"/>
          <p:nvPr/>
        </p:nvSpPr>
        <p:spPr>
          <a:xfrm>
            <a:off x="10384971" y="6400800"/>
            <a:ext cx="968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Brooks</a:t>
            </a:r>
            <a:endParaRPr lang="en-C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7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43BAD-ECF4-48E4-AFE6-AEEC14578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0375"/>
            <a:ext cx="5834743" cy="42556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stations had wide eaves on all sides, with a flare facing the track to provide extra width. </a:t>
            </a:r>
          </a:p>
          <a:p>
            <a:pPr marL="0" indent="0" algn="just">
              <a:buNone/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These, as at Erickson BC and Gleichen AB, had triangular projections at the corners.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681B9-45D7-44B5-A390-231F7C80F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558" r="17285" b="10385"/>
          <a:stretch/>
        </p:blipFill>
        <p:spPr>
          <a:xfrm>
            <a:off x="6874698" y="762000"/>
            <a:ext cx="4479102" cy="28828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DCFE20-8CE9-44DB-B869-01FA06C08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/>
          <a:stretch/>
        </p:blipFill>
        <p:spPr>
          <a:xfrm>
            <a:off x="6874698" y="3753789"/>
            <a:ext cx="4479102" cy="31042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B42C0-7B3B-A8A3-5384-A231BB5A8BF6}"/>
              </a:ext>
            </a:extLst>
          </p:cNvPr>
          <p:cNvSpPr txBox="1"/>
          <p:nvPr/>
        </p:nvSpPr>
        <p:spPr>
          <a:xfrm>
            <a:off x="8572797" y="3212068"/>
            <a:ext cx="1028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Erickson</a:t>
            </a:r>
            <a:endParaRPr lang="en-CA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AF44113-A252-3EC2-8194-5BFD876E8522}"/>
              </a:ext>
            </a:extLst>
          </p:cNvPr>
          <p:cNvSpPr/>
          <p:nvPr/>
        </p:nvSpPr>
        <p:spPr>
          <a:xfrm>
            <a:off x="7739743" y="1219200"/>
            <a:ext cx="185057" cy="48537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36C3F-AFC5-1F6A-D867-94673BAA1C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90340EE7-F5B5-E6FB-522A-527715105279}"/>
              </a:ext>
            </a:extLst>
          </p:cNvPr>
          <p:cNvSpPr/>
          <p:nvPr/>
        </p:nvSpPr>
        <p:spPr>
          <a:xfrm rot="2878429">
            <a:off x="9141295" y="4865319"/>
            <a:ext cx="185057" cy="48537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F5685B-0AC6-C7E5-77F0-98FBDFB3B533}"/>
              </a:ext>
            </a:extLst>
          </p:cNvPr>
          <p:cNvSpPr txBox="1"/>
          <p:nvPr/>
        </p:nvSpPr>
        <p:spPr>
          <a:xfrm>
            <a:off x="8843691" y="5867400"/>
            <a:ext cx="1214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Gleichen</a:t>
            </a:r>
            <a:endParaRPr lang="en-C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0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0DDB-2B92-444E-B8C6-04C2FD7C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Aboard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5092C-2A60-471C-B9CE-E530BC5EF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1"/>
            <a:ext cx="10820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 us on a tour of CP stations through time and across western Canada.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305DD-CD96-42F1-B5CE-292EB52F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658" y="2819401"/>
            <a:ext cx="9144000" cy="3703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432B7F-F841-342B-20FF-32457BC12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7408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FF9B-4A81-4FA4-8C19-0B963152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1: The “Van Horne”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7B7C7-0BCA-4AA2-9BA6-5F2EC1325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0"/>
            <a:ext cx="10515600" cy="4419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CP’s first standard station design was adopted from other railways. 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was previously used in the Midwestern U.S. and in southern Ontario.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B19CB-A0DE-5BC7-00D7-6B56E75E96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4788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FF9B-4A81-4FA4-8C19-0B963152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1: The “Van Horne”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7B7C7-0BCA-4AA2-9BA6-5F2EC1325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287000" cy="4419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design was brought to CP by General Manager William Van Horne, who was familiar with them from previous posts on the Milwaukee Road and Southern Minnesota RR.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608EB-8BC3-36CA-DD4B-2D20A0367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04637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2FF9B-4A81-4FA4-8C19-0B963152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14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1: The “Van Horne” 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7B7C7-0BCA-4AA2-9BA6-5F2EC1325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287000" cy="4419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 built these stations from Ontario to British Columbia.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were eventually replaced by larger structures as traffic increased.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F9A5F-4630-6650-A918-C46B15F52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305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268271"/>
            <a:ext cx="9677400" cy="5056329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Predecessors of CP’s first standard station appeared on the Southern Minnesota RR in 1878 when Van Horne was its president.</a:t>
            </a: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Left: Lakefield MN.    Right: Webster, Dakota Territory:</a:t>
            </a:r>
          </a:p>
          <a:p>
            <a:pPr marL="0" indent="0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32" t="8644" r="132" b="24338"/>
          <a:stretch/>
        </p:blipFill>
        <p:spPr>
          <a:xfrm>
            <a:off x="1524000" y="3352801"/>
            <a:ext cx="4191001" cy="2236929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34D3B6E-DC27-4AA9-9E6D-F3CEF2D92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7828" r="26256" b="5022"/>
          <a:stretch/>
        </p:blipFill>
        <p:spPr bwMode="auto">
          <a:xfrm rot="16200000">
            <a:off x="7141079" y="2026516"/>
            <a:ext cx="2236928" cy="488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915813-718F-4B8A-95EF-1B6B0E207A72}"/>
              </a:ext>
            </a:extLst>
          </p:cNvPr>
          <p:cNvSpPr txBox="1"/>
          <p:nvPr/>
        </p:nvSpPr>
        <p:spPr>
          <a:xfrm>
            <a:off x="1600200" y="3464511"/>
            <a:ext cx="1111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Lakefield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98CAA-FB26-452F-9936-69FAB8F0D8AD}"/>
              </a:ext>
            </a:extLst>
          </p:cNvPr>
          <p:cNvSpPr txBox="1"/>
          <p:nvPr/>
        </p:nvSpPr>
        <p:spPr>
          <a:xfrm>
            <a:off x="6781800" y="3459332"/>
            <a:ext cx="963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Webster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C6D07-B171-1F69-F13B-93434DD75B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6442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98739"/>
            <a:ext cx="5486399" cy="4727425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Variations in the standard design accommodated needs at different locations.</a:t>
            </a:r>
          </a:p>
          <a:p>
            <a:pPr marL="0" indent="0" algn="just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difference in window dimensions between the large (above) and small versions of the station.</a:t>
            </a:r>
          </a:p>
          <a:p>
            <a:pPr marL="0" indent="0" algn="just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on Thomas\Documents\Documents\Station presentation documents\Working Van Horne style\H-21-19-3 Van Horne station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21756" r="29841" b="28222"/>
          <a:stretch/>
        </p:blipFill>
        <p:spPr bwMode="auto">
          <a:xfrm>
            <a:off x="6553201" y="1219200"/>
            <a:ext cx="433694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on Thomas\Documents\Documents\Station presentation documents\Working Van Horne style\H1-20-6-1 CPR standard depot 1882 Van Horne dnes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3" t="30116" r="23076" b="48124"/>
          <a:stretch/>
        </p:blipFill>
        <p:spPr bwMode="auto">
          <a:xfrm>
            <a:off x="6382587" y="4876800"/>
            <a:ext cx="4497847" cy="183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on Thomas\Documents\Documents\Station presentation documents\Working Van Horne style\H1-20-6-2 CPR standard depot 1882 Van Horne track side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35601" r="26618" b="36861"/>
          <a:stretch/>
        </p:blipFill>
        <p:spPr bwMode="auto">
          <a:xfrm>
            <a:off x="1524000" y="4776124"/>
            <a:ext cx="4648200" cy="200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743071-CF17-674C-A530-B9EF99748A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5665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1"/>
            <a:ext cx="8229600" cy="528796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Regina					Sudbury</a:t>
            </a:r>
          </a:p>
        </p:txBody>
      </p:sp>
      <p:pic>
        <p:nvPicPr>
          <p:cNvPr id="3074" name="Picture 2" descr="C:\Users\Don Thomas\Documents\Documents\Station presentation documents\Working Van Horne style\Regi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2082"/>
          <a:stretch/>
        </p:blipFill>
        <p:spPr bwMode="auto">
          <a:xfrm>
            <a:off x="1524000" y="2516980"/>
            <a:ext cx="4210127" cy="31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on Thomas\Documents\Documents\Station presentation documents\Working Van Horne style\Sudbur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/>
          <a:stretch/>
        </p:blipFill>
        <p:spPr bwMode="auto">
          <a:xfrm>
            <a:off x="6066971" y="2366963"/>
            <a:ext cx="4601029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C7C407-CCA5-427E-A987-CED6424B8225}"/>
              </a:ext>
            </a:extLst>
          </p:cNvPr>
          <p:cNvSpPr txBox="1"/>
          <p:nvPr/>
        </p:nvSpPr>
        <p:spPr>
          <a:xfrm>
            <a:off x="2628900" y="6027095"/>
            <a:ext cx="6934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versions of this station were built at major points</a:t>
            </a:r>
            <a:endParaRPr lang="en-CA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1C7CF-54A6-5A4B-B598-DEF38D2ACE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038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22701-CBE7-4499-970D-3E89AB833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1"/>
            <a:ext cx="11049000" cy="48307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 has owned hundreds of stations throughout its existence.</a:t>
            </a:r>
          </a:p>
          <a:p>
            <a:pPr marL="0" indent="0">
              <a:buNone/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stations were built to standard plans, reflecting contemporary management needs and architectural practices through different eras.</a:t>
            </a:r>
          </a:p>
          <a:p>
            <a:pPr marL="0" indent="0" algn="just">
              <a:buNone/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Standardization benefited the company throughout its history.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was not always achieved with stations due to the large number of “standard” station plans created.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A4FF5-3250-6F43-1BF6-51D8261FA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7269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000" y="1131332"/>
            <a:ext cx="5280559" cy="57266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smaller Van Horne stations had uneven window sill heights facing the track.</a:t>
            </a:r>
          </a:p>
          <a:p>
            <a:pPr marL="0" indent="0">
              <a:buNone/>
            </a:pPr>
            <a:endParaRPr lang="en-US" sz="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Claremont station retained the original decorative woodwork on the end gable.</a:t>
            </a:r>
          </a:p>
        </p:txBody>
      </p:sp>
      <p:pic>
        <p:nvPicPr>
          <p:cNvPr id="4099" name="Picture 3" descr="C:\Users\Don Thomas\Documents\Documents\Station presentation documents\Working Van Horne style\1977-04-09E-Claremont-St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3469" b="13034"/>
          <a:stretch/>
        </p:blipFill>
        <p:spPr bwMode="auto">
          <a:xfrm>
            <a:off x="6606245" y="3886200"/>
            <a:ext cx="4442755" cy="295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on Thomas\Documents\Documents\Station presentation documents\Working Van Horne style\1974-09-07Fa-Pontypool-Sta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/>
          <a:stretch/>
        </p:blipFill>
        <p:spPr bwMode="auto">
          <a:xfrm>
            <a:off x="1506334" y="2319334"/>
            <a:ext cx="4742066" cy="324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on Thomas\Documents\Documents\Station presentation documents\Working Van Horne style\burket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/>
          <a:stretch/>
        </p:blipFill>
        <p:spPr bwMode="auto">
          <a:xfrm>
            <a:off x="6632552" y="1066801"/>
            <a:ext cx="4416448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ADD561-1F5C-4873-BDB1-4345E3B903AE}"/>
              </a:ext>
            </a:extLst>
          </p:cNvPr>
          <p:cNvSpPr txBox="1"/>
          <p:nvPr/>
        </p:nvSpPr>
        <p:spPr>
          <a:xfrm>
            <a:off x="9547194" y="1230868"/>
            <a:ext cx="1120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Burketon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DCE4A-5FD5-48F5-A750-D99F2F63EA8F}"/>
              </a:ext>
            </a:extLst>
          </p:cNvPr>
          <p:cNvSpPr txBox="1"/>
          <p:nvPr/>
        </p:nvSpPr>
        <p:spPr>
          <a:xfrm>
            <a:off x="2057400" y="2526268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Pontypool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C04078-AA47-4992-BB04-C149FC4E3373}"/>
              </a:ext>
            </a:extLst>
          </p:cNvPr>
          <p:cNvSpPr txBox="1"/>
          <p:nvPr/>
        </p:nvSpPr>
        <p:spPr>
          <a:xfrm>
            <a:off x="6886853" y="4050268"/>
            <a:ext cx="1190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Claremont</a:t>
            </a:r>
            <a:endParaRPr lang="en-CA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43BE72D-61E7-42A9-A15E-273376C02DFE}"/>
              </a:ext>
            </a:extLst>
          </p:cNvPr>
          <p:cNvSpPr/>
          <p:nvPr/>
        </p:nvSpPr>
        <p:spPr>
          <a:xfrm rot="20640958">
            <a:off x="9048091" y="3918127"/>
            <a:ext cx="185057" cy="485376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88DCCA-83BF-810F-3DB1-1B82C33279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4206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923B7-38B4-4E57-BCD2-FA8ED940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046695"/>
            <a:ext cx="6476999" cy="47440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2 Stations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were built during the 1890s and early 1900s, all but one on the Calgary &amp; Edmonton and Qu’Appelle Long Lake &amp; Saskatchewan Railways.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had a main station and section house with a clipped gable facing the track, and a lower structure at one or both sides as 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F1379-903A-405E-AB09-C011C6C82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9" t="54855" r="7909" b="26078"/>
          <a:stretch/>
        </p:blipFill>
        <p:spPr>
          <a:xfrm>
            <a:off x="6553200" y="4391903"/>
            <a:ext cx="4038600" cy="2389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20015-942C-4597-BF35-0B5F186B9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46694"/>
            <a:ext cx="4252213" cy="2687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DFCF0-D5E6-4B87-8252-192F31DD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t="17213" r="-333" b="14649"/>
          <a:stretch/>
        </p:blipFill>
        <p:spPr>
          <a:xfrm>
            <a:off x="685800" y="4021009"/>
            <a:ext cx="4163903" cy="2532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EBD4EB-F78C-4192-9637-B05AD94A6453}"/>
              </a:ext>
            </a:extLst>
          </p:cNvPr>
          <p:cNvSpPr txBox="1"/>
          <p:nvPr/>
        </p:nvSpPr>
        <p:spPr>
          <a:xfrm>
            <a:off x="9372600" y="450746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Dundurn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B5BF3-161C-4D6F-5E4F-177B4EDC8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1058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923B7-38B4-4E57-BCD2-FA8ED940F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1046695"/>
            <a:ext cx="6476999" cy="47440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2 Stations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Type 2s were replaced by larger stations.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Dundurn station was a Type 2 on a line later transferred to Canadian Northern Railway. CN refinished it in stucco; uncommon on CP.</a:t>
            </a:r>
          </a:p>
          <a:p>
            <a:pPr marL="0" indent="0" algn="just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F1379-903A-405E-AB09-C011C6C82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9" t="54855" r="7909" b="26078"/>
          <a:stretch/>
        </p:blipFill>
        <p:spPr>
          <a:xfrm>
            <a:off x="6553200" y="4391903"/>
            <a:ext cx="4038600" cy="2389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20015-942C-4597-BF35-0B5F186B9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46694"/>
            <a:ext cx="4252213" cy="2687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DFCF0-D5E6-4B87-8252-192F31DDB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t="17213" r="-333" b="14649"/>
          <a:stretch/>
        </p:blipFill>
        <p:spPr>
          <a:xfrm>
            <a:off x="685800" y="4021009"/>
            <a:ext cx="4163903" cy="25321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EBD4EB-F78C-4192-9637-B05AD94A6453}"/>
              </a:ext>
            </a:extLst>
          </p:cNvPr>
          <p:cNvSpPr txBox="1"/>
          <p:nvPr/>
        </p:nvSpPr>
        <p:spPr>
          <a:xfrm>
            <a:off x="9372600" y="450746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Dundurn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B5BF3-161C-4D6F-5E4F-177B4EDC82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0457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5DB9C-0D1C-4445-9D3F-37F5CF16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58" y="762000"/>
            <a:ext cx="5479142" cy="3505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4 Stations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4 was a late variant of the Van Horne station, with a lower roof angle. Only 13 were built, all in Manitoba.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Thornhill has an annex added at the rear.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Douglas has a rear annex with a continuous roofline.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74A1C1-7413-45FC-8162-9F9013744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/>
          <a:stretch/>
        </p:blipFill>
        <p:spPr>
          <a:xfrm>
            <a:off x="990600" y="990600"/>
            <a:ext cx="4869544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CF6E4-E487-430F-A91B-ACB60E81E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4" t="50000" r="32967" b="16159"/>
          <a:stretch/>
        </p:blipFill>
        <p:spPr>
          <a:xfrm>
            <a:off x="990600" y="4337852"/>
            <a:ext cx="4869543" cy="2291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5BB429-39DB-4535-8089-EE4BB08338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9"/>
          <a:stretch/>
        </p:blipFill>
        <p:spPr>
          <a:xfrm>
            <a:off x="7031736" y="4218027"/>
            <a:ext cx="3560064" cy="2411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AA4DD1-9720-4A12-89EA-CDE1ED06BB87}"/>
              </a:ext>
            </a:extLst>
          </p:cNvPr>
          <p:cNvSpPr txBox="1"/>
          <p:nvPr/>
        </p:nvSpPr>
        <p:spPr>
          <a:xfrm>
            <a:off x="4114800" y="435506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Thornhill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6CEFF-F8C1-4EF7-8FB5-D906399198A2}"/>
              </a:ext>
            </a:extLst>
          </p:cNvPr>
          <p:cNvSpPr txBox="1"/>
          <p:nvPr/>
        </p:nvSpPr>
        <p:spPr>
          <a:xfrm>
            <a:off x="6994007" y="4278868"/>
            <a:ext cx="990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Douglas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D8174-3C03-275B-B26F-4FEAE5EE06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278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1DF09-A965-4CBA-9733-C04268B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1"/>
            <a:ext cx="11201400" cy="5668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5 Stations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Government of Canada built 39 stations in Ontario, Manitoba and British Columbia on sections of the CP main line it constructed for the company.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Whitemouth MB shows an early CP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scheme. 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Eagle River ON has decoration removed, a rear annex with the roof extended down, and InsulBrick siding added to protect and insulate the building.</a:t>
            </a: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5CF27-7E2A-404F-BDD9-E99096352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" r="24433"/>
          <a:stretch/>
        </p:blipFill>
        <p:spPr>
          <a:xfrm>
            <a:off x="1066800" y="3740308"/>
            <a:ext cx="4343400" cy="3041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B89C6-5F89-4DC8-B25B-0346B87AD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19" y="3733800"/>
            <a:ext cx="4756981" cy="3041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99DE83-618C-4A08-8568-5B9EBA49149C}"/>
              </a:ext>
            </a:extLst>
          </p:cNvPr>
          <p:cNvSpPr txBox="1"/>
          <p:nvPr/>
        </p:nvSpPr>
        <p:spPr>
          <a:xfrm>
            <a:off x="1295400" y="3745468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Whitemouth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16CFD-9EB5-4166-97BF-5EBB54149DC0}"/>
              </a:ext>
            </a:extLst>
          </p:cNvPr>
          <p:cNvSpPr txBox="1"/>
          <p:nvPr/>
        </p:nvSpPr>
        <p:spPr>
          <a:xfrm>
            <a:off x="9618955" y="3810000"/>
            <a:ext cx="1277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Eagle River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36CD5-0300-A9E6-B255-2503A90F69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8928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0756C-520D-4DBC-A5DE-84D9B0393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586" y="1219200"/>
            <a:ext cx="4477614" cy="548640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6 Stations </a:t>
            </a: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of these simple but handsome “Crowsnest” stations were built in 1898 along the Crowsnest Pass line.</a:t>
            </a:r>
          </a:p>
          <a:p>
            <a:pPr marL="0" indent="0" algn="just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Elko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station shows the InsulBrick siding and rear annex  added in later years.</a:t>
            </a:r>
          </a:p>
          <a:p>
            <a:pPr marL="0" indent="0" algn="just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changes were reversed when the building was moved to Cranbrook for preservation.</a:t>
            </a: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94496-5719-4372-9E3F-54D338787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2"/>
          <a:stretch/>
        </p:blipFill>
        <p:spPr>
          <a:xfrm>
            <a:off x="1905000" y="1143000"/>
            <a:ext cx="4477613" cy="27572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8E2ED1-E96C-4D88-95EE-E3569EC18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" t="5974" r="8614" b="11739"/>
          <a:stretch/>
        </p:blipFill>
        <p:spPr>
          <a:xfrm>
            <a:off x="1905000" y="4100762"/>
            <a:ext cx="4477614" cy="2757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F8CAB-1527-D4B3-E2A8-4DAC68E0C4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1439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D6F00-275A-420D-9CCB-A8AC74B4F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455" y="685800"/>
            <a:ext cx="5624745" cy="6629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7 Stations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CP’s first Gambrel roof stations. 17 built 1892-1903.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Pasqua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 station has stucco walls, rare on CP.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Agassiz BC station shows the addition of InsulBrick siding and a flat-roofed annex.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Tyndall and Telford MB had the Gambrel parallel to the track.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21B51-B537-4776-B8C2-EED80769D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021505"/>
            <a:ext cx="4267202" cy="2864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FDB0A-B3CF-4934-A70A-64C449D7D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8"/>
          <a:stretch/>
        </p:blipFill>
        <p:spPr>
          <a:xfrm>
            <a:off x="1371601" y="3937677"/>
            <a:ext cx="4267201" cy="2915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72CC89-6EB5-40DE-B51D-86E0B21788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9753" b="15313"/>
          <a:stretch/>
        </p:blipFill>
        <p:spPr>
          <a:xfrm>
            <a:off x="6477002" y="4267200"/>
            <a:ext cx="4169226" cy="2579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78A8A-4EC7-4276-A11E-3922F89F67DF}"/>
              </a:ext>
            </a:extLst>
          </p:cNvPr>
          <p:cNvSpPr txBox="1"/>
          <p:nvPr/>
        </p:nvSpPr>
        <p:spPr>
          <a:xfrm>
            <a:off x="2819400" y="1154668"/>
            <a:ext cx="891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Pasqua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B5BE56-EDB1-41D1-B467-83A4BE39F211}"/>
              </a:ext>
            </a:extLst>
          </p:cNvPr>
          <p:cNvSpPr txBox="1"/>
          <p:nvPr/>
        </p:nvSpPr>
        <p:spPr>
          <a:xfrm>
            <a:off x="3694590" y="6477782"/>
            <a:ext cx="1043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Agassiz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204A4E-D585-43EC-A220-103DF5607940}"/>
              </a:ext>
            </a:extLst>
          </p:cNvPr>
          <p:cNvSpPr txBox="1"/>
          <p:nvPr/>
        </p:nvSpPr>
        <p:spPr>
          <a:xfrm>
            <a:off x="6553200" y="4419600"/>
            <a:ext cx="891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Tyndall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0E8958-1EF0-4384-C398-3947F88E89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9591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6BBC2-390E-499E-80BF-ECAEBD28C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785214"/>
            <a:ext cx="5867400" cy="340578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8 Large Stations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of the Mansard roof on CP. </a:t>
            </a:r>
          </a:p>
          <a:p>
            <a:pPr marL="0" indent="0" algn="just">
              <a:buNone/>
            </a:pPr>
            <a:endParaRPr lang="en-US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large version has two dormers in front.</a:t>
            </a:r>
          </a:p>
          <a:p>
            <a:pPr marL="0" indent="0" algn="just">
              <a:buNone/>
            </a:pPr>
            <a:endParaRPr lang="en-US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the variation in size of the freight sheds, and the cut-off eaves on La Riviere station.</a:t>
            </a:r>
          </a:p>
          <a:p>
            <a:pPr marL="0" indent="0" algn="just">
              <a:buNone/>
            </a:pPr>
            <a:endParaRPr lang="en-US" sz="9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Didsbury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station has been restored, and rotated 180 degrees.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9EF34-5498-44F4-8B7D-3E0264775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3" r="22411" b="15744"/>
          <a:stretch/>
        </p:blipFill>
        <p:spPr>
          <a:xfrm>
            <a:off x="990600" y="3962400"/>
            <a:ext cx="3241424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888C78-D60C-4C8C-BF94-92C8CAF1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9"/>
          <a:stretch/>
        </p:blipFill>
        <p:spPr>
          <a:xfrm>
            <a:off x="990600" y="1196466"/>
            <a:ext cx="4365647" cy="2461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9F86D-B013-4B69-A6AB-FB1E5E3D4001}"/>
              </a:ext>
            </a:extLst>
          </p:cNvPr>
          <p:cNvSpPr txBox="1"/>
          <p:nvPr/>
        </p:nvSpPr>
        <p:spPr>
          <a:xfrm>
            <a:off x="3505200" y="1307068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Riviere MB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AE9F4-E261-3326-76F9-DF07400750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3"/>
          <a:stretch/>
        </p:blipFill>
        <p:spPr>
          <a:xfrm>
            <a:off x="5715000" y="4285394"/>
            <a:ext cx="4419600" cy="2572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2327D-82CC-7FAA-A5A3-973430A0B4FE}"/>
              </a:ext>
            </a:extLst>
          </p:cNvPr>
          <p:cNvSpPr txBox="1"/>
          <p:nvPr/>
        </p:nvSpPr>
        <p:spPr>
          <a:xfrm>
            <a:off x="5715000" y="4278868"/>
            <a:ext cx="1466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Didsbury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AF1D1-DB22-2097-D851-DCA0FAF1C9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2368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7D4BF-2C63-4F24-91C7-5B06771E6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914401"/>
            <a:ext cx="5791200" cy="52117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8 Small Stations</a:t>
            </a:r>
          </a:p>
          <a:p>
            <a:pPr marL="0" indent="0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one dormer facing the track, and prominent eaves on that side only. 28 built on Western Lines.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layouts for baggage and freight rooms.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Carievale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station has an annex on the near end.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Bassano station was replaced by a much larger building when it became a junction.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4A3E1-57F4-46E2-A686-D468C7589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46" y="4130478"/>
            <a:ext cx="4716342" cy="2727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BCC88-105C-4CF1-B1B5-A1125F9096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2" r="3913"/>
          <a:stretch/>
        </p:blipFill>
        <p:spPr>
          <a:xfrm>
            <a:off x="1066800" y="914400"/>
            <a:ext cx="4516688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21D28D-7E7C-40B5-AEAE-779186233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8"/>
          <a:stretch/>
        </p:blipFill>
        <p:spPr>
          <a:xfrm>
            <a:off x="1066800" y="3927188"/>
            <a:ext cx="4512564" cy="29308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F74C0D-3C19-4AAC-844E-C6D51F7E5005}"/>
              </a:ext>
            </a:extLst>
          </p:cNvPr>
          <p:cNvSpPr txBox="1"/>
          <p:nvPr/>
        </p:nvSpPr>
        <p:spPr>
          <a:xfrm>
            <a:off x="1295400" y="1154668"/>
            <a:ext cx="1133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Carievale</a:t>
            </a:r>
            <a:endParaRPr lang="en-CA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33FC957-7095-4BC9-AE9A-349E690D233A}"/>
              </a:ext>
            </a:extLst>
          </p:cNvPr>
          <p:cNvSpPr/>
          <p:nvPr/>
        </p:nvSpPr>
        <p:spPr>
          <a:xfrm rot="3429019">
            <a:off x="4959823" y="1356602"/>
            <a:ext cx="304800" cy="54506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3CCB77-27D6-F16B-E810-1A23F77C2C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9151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AFA9C-70F0-4978-A31C-E47FE6328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4200" y="990600"/>
            <a:ext cx="4824484" cy="345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9 Stations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Designed by architect Ralph Pratt.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Elaborate details made this design too expensive for CP’s new president Thomas Shaughnessy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55B27-87B2-4D83-9E73-49755132F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2445" r="5000" b="6147"/>
          <a:stretch/>
        </p:blipFill>
        <p:spPr>
          <a:xfrm>
            <a:off x="533399" y="1277028"/>
            <a:ext cx="5791201" cy="1999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BD049-E91F-455C-9AA8-66589D3F7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33800"/>
            <a:ext cx="4680000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F471F-289A-43DE-96D9-3419BE7B4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 b="8416"/>
          <a:stretch/>
        </p:blipFill>
        <p:spPr>
          <a:xfrm>
            <a:off x="533399" y="3657600"/>
            <a:ext cx="5362583" cy="297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4776E-01A6-4466-923D-ABE08685756F}"/>
              </a:ext>
            </a:extLst>
          </p:cNvPr>
          <p:cNvSpPr txBox="1"/>
          <p:nvPr/>
        </p:nvSpPr>
        <p:spPr>
          <a:xfrm>
            <a:off x="4876800" y="1307068"/>
            <a:ext cx="1433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Maple Creek 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C2E9-1E70-4C18-8A75-FE389602B130}"/>
              </a:ext>
            </a:extLst>
          </p:cNvPr>
          <p:cNvSpPr txBox="1"/>
          <p:nvPr/>
        </p:nvSpPr>
        <p:spPr>
          <a:xfrm>
            <a:off x="3810000" y="3745468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Virden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F6530-A54F-40AD-A60A-D5DB10E85E52}"/>
              </a:ext>
            </a:extLst>
          </p:cNvPr>
          <p:cNvSpPr txBox="1"/>
          <p:nvPr/>
        </p:nvSpPr>
        <p:spPr>
          <a:xfrm>
            <a:off x="8991600" y="3810000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Carberry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1652C-D3CC-DD8E-5C99-10E359C712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3773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22701-CBE7-4499-970D-3E89AB833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143001"/>
            <a:ext cx="10820400" cy="55927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plans differed between east and west, and were replaced periodically by newer designs. 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design could be extended with additional waiting areas or freight and express rooms to accommodate the traffic at their location.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62C83-103D-4D3D-824E-05D7FA359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16065" r="2083"/>
          <a:stretch/>
        </p:blipFill>
        <p:spPr>
          <a:xfrm>
            <a:off x="304800" y="4343400"/>
            <a:ext cx="4495801" cy="2307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498BEE-ED57-4022-A8CD-7556C23243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2" r="5154" b="22535"/>
          <a:stretch/>
        </p:blipFill>
        <p:spPr>
          <a:xfrm>
            <a:off x="5105400" y="4343400"/>
            <a:ext cx="6756498" cy="2307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191484-0B1A-4097-92B9-EE8FB707FF80}"/>
              </a:ext>
            </a:extLst>
          </p:cNvPr>
          <p:cNvSpPr txBox="1"/>
          <p:nvPr/>
        </p:nvSpPr>
        <p:spPr>
          <a:xfrm>
            <a:off x="381000" y="3581400"/>
            <a:ext cx="114046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Bassano station before and after several extensions, after it became an important junction:</a:t>
            </a:r>
            <a:endParaRPr lang="en-CA" sz="24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1A24A-7E17-8EA9-FAE6-5525EA9B38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3581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AAFA9C-70F0-4978-A31C-E47FE6328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4200" y="990600"/>
            <a:ext cx="4824484" cy="3459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9 Stations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Maple Creek was greatly extended.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Virden is a variant with stone construction.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Carberry had a half-timbered upper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storey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C55B27-87B2-4D83-9E73-49755132FC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2445" r="5000" b="6147"/>
          <a:stretch/>
        </p:blipFill>
        <p:spPr>
          <a:xfrm>
            <a:off x="533399" y="1277028"/>
            <a:ext cx="5791201" cy="1999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BD049-E91F-455C-9AA8-66589D3F7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33800"/>
            <a:ext cx="4680000" cy="297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FF471F-289A-43DE-96D9-3419BE7B4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 b="8416"/>
          <a:stretch/>
        </p:blipFill>
        <p:spPr>
          <a:xfrm>
            <a:off x="533399" y="3657600"/>
            <a:ext cx="5362583" cy="297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4776E-01A6-4466-923D-ABE08685756F}"/>
              </a:ext>
            </a:extLst>
          </p:cNvPr>
          <p:cNvSpPr txBox="1"/>
          <p:nvPr/>
        </p:nvSpPr>
        <p:spPr>
          <a:xfrm>
            <a:off x="4876800" y="1307068"/>
            <a:ext cx="1433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Maple Creek 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6C2E9-1E70-4C18-8A75-FE389602B130}"/>
              </a:ext>
            </a:extLst>
          </p:cNvPr>
          <p:cNvSpPr txBox="1"/>
          <p:nvPr/>
        </p:nvSpPr>
        <p:spPr>
          <a:xfrm>
            <a:off x="3810000" y="3745468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Virden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F6530-A54F-40AD-A60A-D5DB10E85E52}"/>
              </a:ext>
            </a:extLst>
          </p:cNvPr>
          <p:cNvSpPr txBox="1"/>
          <p:nvPr/>
        </p:nvSpPr>
        <p:spPr>
          <a:xfrm>
            <a:off x="8991600" y="3810000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Carberry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1652C-D3CC-DD8E-5C99-10E359C712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29415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7FF4-B97A-4FF5-BBC5-1D6830B99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990601"/>
            <a:ext cx="6096000" cy="513556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10 Stations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built, most between 1903 and 1906. CP called this Western Lines Standard No. 2 Station.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Simpler hipped roof extending over the platform on brackets to protect passengers.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Hipped dormer facing tracks serves two rooms.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has a different baggage room configuration.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C4270-6641-49DD-BE49-DA242E9790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b="9767"/>
          <a:stretch/>
        </p:blipFill>
        <p:spPr>
          <a:xfrm>
            <a:off x="838200" y="4246794"/>
            <a:ext cx="4271161" cy="2306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AE5CE-63A0-4536-9483-B8E4C5B89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6"/>
          <a:stretch/>
        </p:blipFill>
        <p:spPr>
          <a:xfrm>
            <a:off x="6629400" y="4204448"/>
            <a:ext cx="4121402" cy="2348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D7D87-5942-4AA0-BB23-C89C3C25E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87494"/>
            <a:ext cx="4206240" cy="2674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10010-DDE8-4DDD-ACCC-13AB1DA14361}"/>
              </a:ext>
            </a:extLst>
          </p:cNvPr>
          <p:cNvSpPr txBox="1"/>
          <p:nvPr/>
        </p:nvSpPr>
        <p:spPr>
          <a:xfrm>
            <a:off x="4191000" y="1447800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Ignace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084DC-A128-4A6A-9834-C5A5463B65A6}"/>
              </a:ext>
            </a:extLst>
          </p:cNvPr>
          <p:cNvSpPr txBox="1"/>
          <p:nvPr/>
        </p:nvSpPr>
        <p:spPr>
          <a:xfrm>
            <a:off x="3810000" y="4355068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Rocanville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6F4E7-61D6-4B87-96A8-348FFCBE31B0}"/>
              </a:ext>
            </a:extLst>
          </p:cNvPr>
          <p:cNvSpPr txBox="1"/>
          <p:nvPr/>
        </p:nvSpPr>
        <p:spPr>
          <a:xfrm>
            <a:off x="9829800" y="4355068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Lipton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22726-6813-09CB-92F1-0890DD7B2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0049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7FF4-B97A-4FF5-BBC5-1D6830B99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239" y="990601"/>
            <a:ext cx="6096000" cy="513556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10 Stations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Ignace has work space for terminal purposes. </a:t>
            </a:r>
          </a:p>
          <a:p>
            <a:pPr lvl="0" algn="just"/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roof overhang</a:t>
            </a:r>
          </a:p>
          <a:p>
            <a:pPr lvl="0" algn="just"/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waiting room window arrangement  </a:t>
            </a:r>
          </a:p>
          <a:p>
            <a:pPr lvl="0" algn="just"/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Asbestos cladding has been added.</a:t>
            </a:r>
          </a:p>
          <a:p>
            <a:pPr marL="0" indent="0" algn="just">
              <a:buNone/>
            </a:pPr>
            <a:endParaRPr lang="en-US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C4270-6641-49DD-BE49-DA242E9790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b="9767"/>
          <a:stretch/>
        </p:blipFill>
        <p:spPr>
          <a:xfrm>
            <a:off x="838200" y="4246794"/>
            <a:ext cx="4271161" cy="23064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AE5CE-63A0-4536-9483-B8E4C5B89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6"/>
          <a:stretch/>
        </p:blipFill>
        <p:spPr>
          <a:xfrm>
            <a:off x="6629400" y="4204448"/>
            <a:ext cx="4121402" cy="2348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BD7D87-5942-4AA0-BB23-C89C3C25E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87494"/>
            <a:ext cx="4206240" cy="2674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10010-DDE8-4DDD-ACCC-13AB1DA14361}"/>
              </a:ext>
            </a:extLst>
          </p:cNvPr>
          <p:cNvSpPr txBox="1"/>
          <p:nvPr/>
        </p:nvSpPr>
        <p:spPr>
          <a:xfrm>
            <a:off x="4191000" y="1447800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Ignace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084DC-A128-4A6A-9834-C5A5463B65A6}"/>
              </a:ext>
            </a:extLst>
          </p:cNvPr>
          <p:cNvSpPr txBox="1"/>
          <p:nvPr/>
        </p:nvSpPr>
        <p:spPr>
          <a:xfrm>
            <a:off x="3810000" y="4355068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Rocanville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6F4E7-61D6-4B87-96A8-348FFCBE31B0}"/>
              </a:ext>
            </a:extLst>
          </p:cNvPr>
          <p:cNvSpPr txBox="1"/>
          <p:nvPr/>
        </p:nvSpPr>
        <p:spPr>
          <a:xfrm>
            <a:off x="9829800" y="4355068"/>
            <a:ext cx="83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Lipton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22726-6813-09CB-92F1-0890DD7B2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87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7FF4-B97A-4FF5-BBC5-1D6830B99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990600"/>
            <a:ext cx="6705600" cy="49530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Eastern Type 10 Stations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Type 10 stations were built on Eastern Lines. There were many differences among them: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 </a:t>
            </a:r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McNicoll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has a large waiting room.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Blyth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contains freight and express facilities.</a:t>
            </a:r>
          </a:p>
          <a:p>
            <a:pPr marL="0" indent="0" algn="just">
              <a:buNone/>
            </a:pP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Beaconsfield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QC, is a commuter station with a surprisingly small waiting room and large freight shed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B6674-A692-4FE1-B68E-31063F9D5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31251"/>
            <a:ext cx="3657600" cy="2440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9EA899-A9F5-49A7-A7F4-38E63E2A64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5"/>
          <a:stretch/>
        </p:blipFill>
        <p:spPr>
          <a:xfrm>
            <a:off x="914400" y="1313078"/>
            <a:ext cx="3657601" cy="25731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D9362C-30A2-4825-B9CE-EF214A953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33850"/>
            <a:ext cx="4572000" cy="243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1FBA4-7D59-4452-9F19-7FB7245C4047}"/>
              </a:ext>
            </a:extLst>
          </p:cNvPr>
          <p:cNvSpPr txBox="1"/>
          <p:nvPr/>
        </p:nvSpPr>
        <p:spPr>
          <a:xfrm>
            <a:off x="2971800" y="1307068"/>
            <a:ext cx="1545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McNicoll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DCAC19-741D-4733-AE76-DC5602059CF2}"/>
              </a:ext>
            </a:extLst>
          </p:cNvPr>
          <p:cNvSpPr txBox="1"/>
          <p:nvPr/>
        </p:nvSpPr>
        <p:spPr>
          <a:xfrm>
            <a:off x="3733800" y="4202668"/>
            <a:ext cx="76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Blyth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BBA392-EBF4-4545-8E5E-3597BD2F52EE}"/>
              </a:ext>
            </a:extLst>
          </p:cNvPr>
          <p:cNvSpPr txBox="1"/>
          <p:nvPr/>
        </p:nvSpPr>
        <p:spPr>
          <a:xfrm>
            <a:off x="6096000" y="4202668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Beaconsfield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C8B5F-0CA6-CB96-7F29-8115B05BCD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5184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1BE48-17A2-4A35-8C9B-9D6402D10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762000"/>
            <a:ext cx="6400800" cy="5287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11 Stations</a:t>
            </a:r>
          </a:p>
          <a:p>
            <a:pPr marL="0" indent="0" algn="just">
              <a:buNone/>
            </a:pPr>
            <a:endParaRPr lang="en-US" sz="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One-story stations without living quarters were uncommon on Western Lines.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of Type 11 stations were built between 1903 and 1950. They could be expanded to meet local traffic needs.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Oliver BC station has been preserved as a Visitor Centre.</a:t>
            </a:r>
          </a:p>
          <a:p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6DB0A3-6BE0-4424-A90F-AA8530FED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2" y="1066800"/>
            <a:ext cx="4152779" cy="25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A8574E-5DA3-492A-A5D8-873F9CE7B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9" y="4170000"/>
            <a:ext cx="4151142" cy="26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AA3BFC-48D3-4768-8077-A6EDF35AF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170000"/>
            <a:ext cx="4805363" cy="268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C9E1AA-DF48-43F9-AB55-6CB7E3206913}"/>
              </a:ext>
            </a:extLst>
          </p:cNvPr>
          <p:cNvSpPr txBox="1"/>
          <p:nvPr/>
        </p:nvSpPr>
        <p:spPr>
          <a:xfrm>
            <a:off x="2209800" y="1143000"/>
            <a:ext cx="1140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Crossfield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AD2BB5-34D7-44F6-A416-8A56864FDD3A}"/>
              </a:ext>
            </a:extLst>
          </p:cNvPr>
          <p:cNvSpPr txBox="1"/>
          <p:nvPr/>
        </p:nvSpPr>
        <p:spPr>
          <a:xfrm>
            <a:off x="3352800" y="4202668"/>
            <a:ext cx="1216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 Fox 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EEE660-27E2-4A64-916E-FC2ECFC16A50}"/>
              </a:ext>
            </a:extLst>
          </p:cNvPr>
          <p:cNvSpPr txBox="1"/>
          <p:nvPr/>
        </p:nvSpPr>
        <p:spPr>
          <a:xfrm>
            <a:off x="9070020" y="4202668"/>
            <a:ext cx="835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Oliver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E599B-F61D-3A0A-20DA-EA9B00EB65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95196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08D72-0C6B-4547-B0AA-28FE79479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838201"/>
            <a:ext cx="6629400" cy="3886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12 Large Station</a:t>
            </a:r>
          </a:p>
          <a:p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 called this the Standard No. 10 station. Many were built in the years before the First World War, in both east and west.</a:t>
            </a:r>
          </a:p>
          <a:p>
            <a:pPr marL="0" indent="0" algn="just">
              <a:buNone/>
            </a:pPr>
            <a:endParaRPr lang="en-US" sz="1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Distinguished from the smaller variant by widely separated upper story windows, and a length of 73 feet rather than 50.</a:t>
            </a:r>
          </a:p>
          <a:p>
            <a:pPr marL="0" indent="0" algn="just">
              <a:buNone/>
            </a:pPr>
            <a:endParaRPr lang="en-US" sz="1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Barons (top) and Bassano as built were typical of this type.</a:t>
            </a:r>
          </a:p>
          <a:p>
            <a:pPr marL="0" indent="0" algn="just">
              <a:buNone/>
            </a:pPr>
            <a:endParaRPr lang="en-US" sz="13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its location at an important junction, the needs of traffic and maintenance saw Bassano station grow to an extreme length.</a:t>
            </a: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E414D-DF7A-418A-A01B-02F213549A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t="19899" r="10021" b="9034"/>
          <a:stretch/>
        </p:blipFill>
        <p:spPr>
          <a:xfrm>
            <a:off x="990600" y="1122220"/>
            <a:ext cx="3657598" cy="2078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A47EC-11AB-4CD2-9E00-481BD8A133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" t="16065" r="2083"/>
          <a:stretch/>
        </p:blipFill>
        <p:spPr>
          <a:xfrm>
            <a:off x="990600" y="3075573"/>
            <a:ext cx="3657598" cy="1877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A81B3F-347E-425E-929D-BAD7DBDBF4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2" b="22535"/>
          <a:stretch/>
        </p:blipFill>
        <p:spPr>
          <a:xfrm>
            <a:off x="990600" y="4937760"/>
            <a:ext cx="5927697" cy="1920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1FCCFF-E594-4A23-919D-BCC2955691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8470" r="83" b="17214"/>
          <a:stretch/>
        </p:blipFill>
        <p:spPr>
          <a:xfrm>
            <a:off x="7261197" y="4928235"/>
            <a:ext cx="3429000" cy="19155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653ECA-33AC-494C-BC1A-0F20FC05C754}"/>
              </a:ext>
            </a:extLst>
          </p:cNvPr>
          <p:cNvSpPr txBox="1"/>
          <p:nvPr/>
        </p:nvSpPr>
        <p:spPr>
          <a:xfrm>
            <a:off x="1219200" y="1230868"/>
            <a:ext cx="83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Barons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552E8-B64F-CBED-1B34-44B7442000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4983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08D72-0C6B-4547-B0AA-28FE79479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0187" y="1015742"/>
            <a:ext cx="5894613" cy="378485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12 Small Station</a:t>
            </a:r>
          </a:p>
          <a:p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 called this the Standard No. 5 station.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Taber and Brooks AB and Mont Laurier QU were built 25 feet longer with an additional dormer.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Burwash ON lacked a long freight shed.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 Island had narrower upstairs windows than most others of its type.</a:t>
            </a: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1BF74-1BA1-4B11-95F8-D2521757F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4520627" cy="251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88730-B618-41D9-BDC0-1E52544D64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0" b="12802"/>
          <a:stretch/>
        </p:blipFill>
        <p:spPr>
          <a:xfrm>
            <a:off x="6351813" y="4343400"/>
            <a:ext cx="4780643" cy="236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61DB20-B99A-4CEF-9969-A79973B4D5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 b="6013"/>
          <a:stretch/>
        </p:blipFill>
        <p:spPr>
          <a:xfrm>
            <a:off x="838200" y="4202669"/>
            <a:ext cx="4574322" cy="2502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4038AA-C50D-4E47-B2BA-6F0E0F02C8E5}"/>
              </a:ext>
            </a:extLst>
          </p:cNvPr>
          <p:cNvSpPr txBox="1"/>
          <p:nvPr/>
        </p:nvSpPr>
        <p:spPr>
          <a:xfrm>
            <a:off x="4343400" y="1524000"/>
            <a:ext cx="76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Taber</a:t>
            </a:r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4B8D1-7882-40E1-BFA2-0BEF1CECCAF9}"/>
              </a:ext>
            </a:extLst>
          </p:cNvPr>
          <p:cNvSpPr txBox="1"/>
          <p:nvPr/>
        </p:nvSpPr>
        <p:spPr>
          <a:xfrm>
            <a:off x="4038600" y="4343400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Burwash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BE57A3-61B6-4D36-BD17-D5724049DE88}"/>
              </a:ext>
            </a:extLst>
          </p:cNvPr>
          <p:cNvSpPr txBox="1"/>
          <p:nvPr/>
        </p:nvSpPr>
        <p:spPr>
          <a:xfrm>
            <a:off x="9677400" y="4572000"/>
            <a:ext cx="1239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 Island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48901-A577-0194-97CA-49D155955F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0759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E29D9-5142-485B-8FAE-4062E94C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1030941"/>
            <a:ext cx="6705600" cy="5086345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13 Stations</a:t>
            </a:r>
          </a:p>
          <a:p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13 was built 1908-1918, overlapping with Type 12. It was simpler with a more modern look.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Coaldale (above) had a short shelter facing the track.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Manyberries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had a wraparound shelter.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Dunmore had the operator’s bay on the baggage shed.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B5B52-553E-4FCE-9AC6-BC7A9A553D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9" r="8124"/>
          <a:stretch/>
        </p:blipFill>
        <p:spPr>
          <a:xfrm>
            <a:off x="838200" y="3249539"/>
            <a:ext cx="3960812" cy="2389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94EC2-FF4A-417B-B4CD-CEA749B5AF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t="4634" b="11310"/>
          <a:stretch/>
        </p:blipFill>
        <p:spPr>
          <a:xfrm>
            <a:off x="838200" y="762000"/>
            <a:ext cx="3976746" cy="23266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43EEF4-B148-40D7-86FB-75D6A4D14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638948"/>
            <a:ext cx="4699035" cy="11428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56F781-BF22-42DE-8F47-DEDCE25D8D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t="18561" r="13449" b="16239"/>
          <a:stretch/>
        </p:blipFill>
        <p:spPr>
          <a:xfrm>
            <a:off x="6369723" y="4267200"/>
            <a:ext cx="4428527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ADC543-7787-4C85-9A92-E5459406965F}"/>
              </a:ext>
            </a:extLst>
          </p:cNvPr>
          <p:cNvSpPr txBox="1"/>
          <p:nvPr/>
        </p:nvSpPr>
        <p:spPr>
          <a:xfrm>
            <a:off x="3724436" y="1030941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Coaldale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3542A-869A-4C0B-9E55-E2184A40C0CD}"/>
              </a:ext>
            </a:extLst>
          </p:cNvPr>
          <p:cNvSpPr txBox="1"/>
          <p:nvPr/>
        </p:nvSpPr>
        <p:spPr>
          <a:xfrm>
            <a:off x="3352800" y="3286462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Manyberries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22B9D-A324-4509-B185-5F2C0F31E793}"/>
              </a:ext>
            </a:extLst>
          </p:cNvPr>
          <p:cNvSpPr txBox="1"/>
          <p:nvPr/>
        </p:nvSpPr>
        <p:spPr>
          <a:xfrm>
            <a:off x="8001000" y="6172200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Dunmore</a:t>
            </a:r>
            <a:endParaRPr lang="en-CA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54B9D9-1B31-28DB-B3FD-AC122A899A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80743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8712F-B23B-4EF0-9DDA-B46A1E004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400" y="838200"/>
            <a:ext cx="5943600" cy="566896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14 Stations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 1908 and 1912, CP built eight stations at division points and major junctions on secondary main lines. All featured a high gabled roof, crossing a main hipped roof.</a:t>
            </a: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Locations not shown here were Assiniboia,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Kerrobert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Outlook SK, and Coronation and Hardisty AB.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B69E8-E2E9-433A-BC3E-0228085167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/>
          <a:stretch/>
        </p:blipFill>
        <p:spPr>
          <a:xfrm>
            <a:off x="7914093" y="3808232"/>
            <a:ext cx="2251284" cy="306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E6CFBB-C77A-4E2D-A782-233D155DC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86200"/>
            <a:ext cx="6096000" cy="300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2BB42E-841A-4BF9-9152-2F47ED8D7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0064" r="4762" b="11860"/>
          <a:stretch/>
        </p:blipFill>
        <p:spPr>
          <a:xfrm>
            <a:off x="609600" y="1066801"/>
            <a:ext cx="4942292" cy="2743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F51D86-ACAB-4FEA-9329-17DEC349B73D}"/>
              </a:ext>
            </a:extLst>
          </p:cNvPr>
          <p:cNvSpPr txBox="1"/>
          <p:nvPr/>
        </p:nvSpPr>
        <p:spPr>
          <a:xfrm>
            <a:off x="4267200" y="1154668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Colonsay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7E108A-3D06-4513-930D-8096D15FAFC9}"/>
              </a:ext>
            </a:extLst>
          </p:cNvPr>
          <p:cNvSpPr txBox="1"/>
          <p:nvPr/>
        </p:nvSpPr>
        <p:spPr>
          <a:xfrm>
            <a:off x="8509000" y="5650468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Kerrobert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03900-0141-45EF-878E-CFC9299850D9}"/>
              </a:ext>
            </a:extLst>
          </p:cNvPr>
          <p:cNvSpPr txBox="1"/>
          <p:nvPr/>
        </p:nvSpPr>
        <p:spPr>
          <a:xfrm>
            <a:off x="2971800" y="4018954"/>
            <a:ext cx="830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Wilkie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DC276-3F7A-D10B-6921-6B7DFBA1DC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9374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8265-4D89-43C1-90E2-19E873A26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924265"/>
            <a:ext cx="5486400" cy="50722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15 Stations</a:t>
            </a: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designs were developed for renewed western branch line construction during 1920s.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15 resembled the prewar Type 13 but with a prominent front dormer projecting beyond the side walls. The rear dormer is smaller, as at Wadena SK.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8A714-BECE-44E9-B7D7-87EC83BF7F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24266"/>
            <a:ext cx="4114073" cy="2809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08AEC-1C63-4FC2-9BA1-67E940EBD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60" y="4110426"/>
            <a:ext cx="4114073" cy="2760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A69644-B114-41B6-B149-C24EFD47B5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 b="20707"/>
          <a:stretch/>
        </p:blipFill>
        <p:spPr>
          <a:xfrm>
            <a:off x="5921390" y="4110427"/>
            <a:ext cx="5074021" cy="2747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C3BFAB-665E-4277-A8C0-D18272FD8E24}"/>
              </a:ext>
            </a:extLst>
          </p:cNvPr>
          <p:cNvSpPr txBox="1"/>
          <p:nvPr/>
        </p:nvSpPr>
        <p:spPr>
          <a:xfrm>
            <a:off x="6728534" y="4202668"/>
            <a:ext cx="967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Wadena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4676A-F765-4B77-B4E7-9287A6BF6EDF}"/>
              </a:ext>
            </a:extLst>
          </p:cNvPr>
          <p:cNvSpPr txBox="1"/>
          <p:nvPr/>
        </p:nvSpPr>
        <p:spPr>
          <a:xfrm>
            <a:off x="4267200" y="4191000"/>
            <a:ext cx="967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Napinka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E0341-72EE-E6F5-EBB6-643751FA6C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775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1DC6F-6D48-4A7E-B564-52D8270FC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7801"/>
            <a:ext cx="11049000" cy="47545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Documenting stations can be challenging: 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CP’s Eastern and Western Lines had separate Engineering departments, each with its own designs for standard stations. </a:t>
            </a:r>
          </a:p>
          <a:p>
            <a:pPr algn="just"/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western standard drawings were not preserved because CP’s Archives wasn’t aware that the plans differed from those in the east.</a:t>
            </a:r>
          </a:p>
          <a:p>
            <a:pPr algn="just"/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stations are not to standard designs, or have no known plans at all.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2C6158-A7C3-74F5-D817-A7E9C703E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21056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AE994-35F5-4C23-ADB6-117F4C9E1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858838"/>
            <a:ext cx="5791200" cy="5541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16 Stations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 16 was a cheaper alternative to Type 15, with fewer rooms upstairs.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roof was hipped with a transverse gabled upper story, making a plain but handsome design.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Dawson Creek BC on the Northern Alberta Railways had a long extension for freight and express.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C57EF-5BD3-4D28-8D42-3E40C4F2F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1"/>
          <a:stretch/>
        </p:blipFill>
        <p:spPr>
          <a:xfrm>
            <a:off x="914399" y="1066800"/>
            <a:ext cx="4405621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D19E07-27A9-4F39-97D7-B5C27AD815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1" b="27898"/>
          <a:stretch/>
        </p:blipFill>
        <p:spPr>
          <a:xfrm>
            <a:off x="5762232" y="4017126"/>
            <a:ext cx="5480538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54877-F517-4934-8B29-6534E8935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41"/>
          <a:stretch/>
        </p:blipFill>
        <p:spPr>
          <a:xfrm>
            <a:off x="914399" y="4017125"/>
            <a:ext cx="4395811" cy="2590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AEDFD9-D01B-4D14-92AD-17E265F7885C}"/>
              </a:ext>
            </a:extLst>
          </p:cNvPr>
          <p:cNvSpPr txBox="1"/>
          <p:nvPr/>
        </p:nvSpPr>
        <p:spPr>
          <a:xfrm>
            <a:off x="1295400" y="1307068"/>
            <a:ext cx="99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Andrew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8D59C2-A380-45F8-B111-2A7C701D7408}"/>
              </a:ext>
            </a:extLst>
          </p:cNvPr>
          <p:cNvSpPr txBox="1"/>
          <p:nvPr/>
        </p:nvSpPr>
        <p:spPr>
          <a:xfrm>
            <a:off x="2362200" y="6183868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Willingdon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B3BAA4-300A-4E53-BFE2-11F9D42E54A7}"/>
              </a:ext>
            </a:extLst>
          </p:cNvPr>
          <p:cNvSpPr txBox="1"/>
          <p:nvPr/>
        </p:nvSpPr>
        <p:spPr>
          <a:xfrm>
            <a:off x="5867400" y="4038600"/>
            <a:ext cx="1589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Dawson Creek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41C2E-D29B-100A-0430-A003DF35F7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9813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8BD4E-EB0F-411F-81CA-D58B7752D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0113" y="1066800"/>
            <a:ext cx="6056087" cy="51816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Portable Stations</a:t>
            </a:r>
          </a:p>
          <a:p>
            <a:pPr marL="0" indent="0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Portable stations were designed to be moved on a flatcar. They were not rebuilt from boxcars. 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could be found with sheds and other buildings</a:t>
            </a:r>
          </a:p>
          <a:p>
            <a:pPr marL="0" indent="0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837A7-3469-4B96-A88D-94F07F4A41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5" b="7261"/>
          <a:stretch/>
        </p:blipFill>
        <p:spPr>
          <a:xfrm>
            <a:off x="1066800" y="1189882"/>
            <a:ext cx="3810000" cy="1553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2F397-1F3B-483E-8964-2B59814F8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92" y="4863411"/>
            <a:ext cx="2615212" cy="2008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AFAC6-50EE-40E6-886F-C0FDA1DDB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18733" r="3812" b="3493"/>
          <a:stretch/>
        </p:blipFill>
        <p:spPr>
          <a:xfrm>
            <a:off x="1066800" y="2733756"/>
            <a:ext cx="3581400" cy="2143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1FD985-738A-40EE-827F-4675CB01DE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3" r="3438" b="20000"/>
          <a:stretch/>
        </p:blipFill>
        <p:spPr>
          <a:xfrm>
            <a:off x="1026887" y="4839363"/>
            <a:ext cx="4383313" cy="203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BF202F-48D4-4A57-B0E7-D08375EE6E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27778" r="46667" b="61111"/>
          <a:stretch/>
        </p:blipFill>
        <p:spPr>
          <a:xfrm>
            <a:off x="6621808" y="3352800"/>
            <a:ext cx="3716410" cy="1486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DCE4C-56D3-4AA1-BE4B-0536BA5984A1}"/>
              </a:ext>
            </a:extLst>
          </p:cNvPr>
          <p:cNvSpPr txBox="1"/>
          <p:nvPr/>
        </p:nvSpPr>
        <p:spPr>
          <a:xfrm>
            <a:off x="3657600" y="1154668"/>
            <a:ext cx="12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Mossleigh</a:t>
            </a: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587494-1DF6-44F2-B1FA-DD8B220A362F}"/>
              </a:ext>
            </a:extLst>
          </p:cNvPr>
          <p:cNvSpPr txBox="1"/>
          <p:nvPr/>
        </p:nvSpPr>
        <p:spPr>
          <a:xfrm>
            <a:off x="3505200" y="2754868"/>
            <a:ext cx="1093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Hills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AEEA0C-19A4-4472-B7DE-85DF01530F0D}"/>
              </a:ext>
            </a:extLst>
          </p:cNvPr>
          <p:cNvSpPr txBox="1"/>
          <p:nvPr/>
        </p:nvSpPr>
        <p:spPr>
          <a:xfrm>
            <a:off x="3429000" y="4888468"/>
            <a:ext cx="712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Yale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B9155D-8295-4681-9354-65527C610A07}"/>
              </a:ext>
            </a:extLst>
          </p:cNvPr>
          <p:cNvSpPr txBox="1"/>
          <p:nvPr/>
        </p:nvSpPr>
        <p:spPr>
          <a:xfrm>
            <a:off x="7212368" y="4863410"/>
            <a:ext cx="1093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Hobbema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F6E17-740D-6822-78B6-D2E78FF486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2089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84820-41E9-44AC-AEEA-E8B5B56B9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884238"/>
            <a:ext cx="7620000" cy="5135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Stations on the North Line</a:t>
            </a: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Minnedosa, Bredenbury and Yorkton stations are on the former Manitoba &amp; North Western Railway, part of CP’s Winnipeg to Edmonton North Line. Oak Lake MB station was similar.</a:t>
            </a:r>
          </a:p>
          <a:p>
            <a:pPr marL="0" indent="0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have three dormers on each side, the </a:t>
            </a:r>
            <a:r>
              <a:rPr lang="en-US" sz="2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one being larger.</a:t>
            </a:r>
          </a:p>
          <a:p>
            <a:pPr marL="0" indent="0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ends of their roofs are reminiscent of the Type 9 stations found at Virden and elsewhere.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40843-5D6D-47AC-9CC3-F2E002B57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 r="49604" b="6608"/>
          <a:stretch/>
        </p:blipFill>
        <p:spPr>
          <a:xfrm>
            <a:off x="685800" y="1107502"/>
            <a:ext cx="2971800" cy="3184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A1753-FE0E-4716-A75D-70653526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648200"/>
            <a:ext cx="3993614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E4FC28-5305-4E1C-8377-AE7124FDE0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11650" b="20025"/>
          <a:stretch/>
        </p:blipFill>
        <p:spPr>
          <a:xfrm>
            <a:off x="6177399" y="4674534"/>
            <a:ext cx="4472617" cy="21834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92E534-ECE9-4BA4-B92C-926B0BFC530B}"/>
              </a:ext>
            </a:extLst>
          </p:cNvPr>
          <p:cNvSpPr txBox="1"/>
          <p:nvPr/>
        </p:nvSpPr>
        <p:spPr>
          <a:xfrm>
            <a:off x="685800" y="4659868"/>
            <a:ext cx="129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Minnedosa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4C7702-3EB2-4FFD-A274-83B39F3C94CB}"/>
              </a:ext>
            </a:extLst>
          </p:cNvPr>
          <p:cNvSpPr txBox="1"/>
          <p:nvPr/>
        </p:nvSpPr>
        <p:spPr>
          <a:xfrm>
            <a:off x="6172200" y="4659868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Yorkton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F340D-5E85-4E8C-A30B-D23589E753F5}"/>
              </a:ext>
            </a:extLst>
          </p:cNvPr>
          <p:cNvSpPr txBox="1"/>
          <p:nvPr/>
        </p:nvSpPr>
        <p:spPr>
          <a:xfrm>
            <a:off x="685800" y="1143000"/>
            <a:ext cx="129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Bredenbury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C6C8F-E1C7-A960-0EFA-C8053D6AA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6554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DCA13-68A4-4D51-8421-5C4B5B1A2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371496"/>
            <a:ext cx="5029200" cy="2438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Macleod and Cranbrook</a:t>
            </a:r>
          </a:p>
          <a:p>
            <a:pPr marL="0" indent="0" algn="just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Cranbrook station was originally similar to Macleod, until the top story was raised and another built in between!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91A6F-DFB7-4586-92A4-2F14A7E579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3"/>
          <a:stretch/>
        </p:blipFill>
        <p:spPr>
          <a:xfrm>
            <a:off x="914400" y="1197678"/>
            <a:ext cx="5205470" cy="2688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98EEF6-3C21-419A-8BCD-ECCB893B83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-1" b="16704"/>
          <a:stretch/>
        </p:blipFill>
        <p:spPr>
          <a:xfrm>
            <a:off x="914400" y="3940774"/>
            <a:ext cx="6671019" cy="2841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8269D8-12E7-4AF2-BE22-437069A45E53}"/>
              </a:ext>
            </a:extLst>
          </p:cNvPr>
          <p:cNvSpPr txBox="1"/>
          <p:nvPr/>
        </p:nvSpPr>
        <p:spPr>
          <a:xfrm>
            <a:off x="1447800" y="4050268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Cranbrook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43CFE-3C14-4CC1-A34B-6F05E97881A9}"/>
              </a:ext>
            </a:extLst>
          </p:cNvPr>
          <p:cNvSpPr txBox="1"/>
          <p:nvPr/>
        </p:nvSpPr>
        <p:spPr>
          <a:xfrm>
            <a:off x="4876800" y="123086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Macleod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2E09A-C305-1DC3-C1E8-98CAB4CA3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72672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7CB1A-0D00-4164-9005-1E17D2CD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914400"/>
            <a:ext cx="6096000" cy="56388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Turreted Stations</a:t>
            </a: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Lethbridge, Medicine Hat and Red Deer stations resembled Macleod and Cranbrook but with a turret in the middle. 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were the same size when built.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was enlarged significantly to serve growing traffic.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38049-364E-CFCF-1DC1-9A1FD5C8B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312E0-BAB6-4F34-9744-A8357DBD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0378" r="5634" b="29490"/>
          <a:stretch/>
        </p:blipFill>
        <p:spPr>
          <a:xfrm>
            <a:off x="447554" y="1106088"/>
            <a:ext cx="5122500" cy="2551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EFB18-A121-0C9C-BA4F-EA6C4E74C8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7858"/>
          <a:stretch/>
        </p:blipFill>
        <p:spPr>
          <a:xfrm>
            <a:off x="447554" y="4038598"/>
            <a:ext cx="5101775" cy="2667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8AB3F8-0CCD-E33A-91D6-DDC029BB17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187" r="20000" b="55657"/>
          <a:stretch/>
        </p:blipFill>
        <p:spPr bwMode="auto">
          <a:xfrm>
            <a:off x="5781556" y="4038599"/>
            <a:ext cx="5101774" cy="266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365837-7ACB-329B-25E3-B3EC6815E5A5}"/>
              </a:ext>
            </a:extLst>
          </p:cNvPr>
          <p:cNvSpPr txBox="1"/>
          <p:nvPr/>
        </p:nvSpPr>
        <p:spPr>
          <a:xfrm>
            <a:off x="4346510" y="1143000"/>
            <a:ext cx="1216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Lethbridge</a:t>
            </a:r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4EA457-380B-A6D0-B9BC-00486B73EC6B}"/>
              </a:ext>
            </a:extLst>
          </p:cNvPr>
          <p:cNvSpPr txBox="1"/>
          <p:nvPr/>
        </p:nvSpPr>
        <p:spPr>
          <a:xfrm>
            <a:off x="4117910" y="4050268"/>
            <a:ext cx="1444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 Hat </a:t>
            </a:r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05A546-2C4E-B65B-BD0F-3D6955C40E40}"/>
              </a:ext>
            </a:extLst>
          </p:cNvPr>
          <p:cNvSpPr txBox="1"/>
          <p:nvPr/>
        </p:nvSpPr>
        <p:spPr>
          <a:xfrm>
            <a:off x="9753600" y="4050268"/>
            <a:ext cx="10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Deer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7266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7CB1A-0D00-4164-9005-1E17D2CD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800" y="914400"/>
            <a:ext cx="6096000" cy="56388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Turreted Stations</a:t>
            </a: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Lethbridge, Medicine Hat and Red Deer stations resembled Macleod and Cranbrook but with a turret in the middle. 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were the same size when built.</a:t>
            </a:r>
          </a:p>
          <a:p>
            <a:pPr marL="0" indent="0" algn="just">
              <a:buNone/>
            </a:pPr>
            <a:endParaRPr lang="en-US" sz="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was enlarged significantly to serve growing traffic.</a:t>
            </a:r>
          </a:p>
        </p:txBody>
      </p:sp>
      <p:pic>
        <p:nvPicPr>
          <p:cNvPr id="4" name="Picture 2" descr="C:\Users\Don Thomas\Documents\Documents\Station presentation documents\Turret octagonal\Lethbridge station 2 Massey F Jones.jpg">
            <a:extLst>
              <a:ext uri="{FF2B5EF4-FFF2-40B4-BE49-F238E27FC236}">
                <a16:creationId xmlns:a16="http://schemas.microsoft.com/office/drawing/2014/main" id="{0F6B9F7A-F2C1-4182-B7CD-F9866AE2E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15124" r="4539" b="20925"/>
          <a:stretch/>
        </p:blipFill>
        <p:spPr bwMode="auto">
          <a:xfrm>
            <a:off x="609600" y="1143000"/>
            <a:ext cx="479345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Don Thomas\Documents\Documents\Station presentation documents\Turret octagonal\Medicine Hat station track side 22 April 2009 Cor van Steenis.JPG">
            <a:extLst>
              <a:ext uri="{FF2B5EF4-FFF2-40B4-BE49-F238E27FC236}">
                <a16:creationId xmlns:a16="http://schemas.microsoft.com/office/drawing/2014/main" id="{FAB11826-2950-48BC-9782-E8896BF95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8" b="18775"/>
          <a:stretch/>
        </p:blipFill>
        <p:spPr bwMode="auto">
          <a:xfrm>
            <a:off x="489541" y="3962400"/>
            <a:ext cx="4920659" cy="274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Don Thomas\Documents\Documents\Station presentation documents\Turret octagonal\Red Deer station street side 16 May 2009 Cor van Steenis.jpg">
            <a:extLst>
              <a:ext uri="{FF2B5EF4-FFF2-40B4-BE49-F238E27FC236}">
                <a16:creationId xmlns:a16="http://schemas.microsoft.com/office/drawing/2014/main" id="{31E2698B-3CD9-4E93-9297-B01830A04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 r="864" b="14245"/>
          <a:stretch/>
        </p:blipFill>
        <p:spPr bwMode="auto">
          <a:xfrm>
            <a:off x="6320041" y="3961867"/>
            <a:ext cx="4897678" cy="274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DE0729-5287-49BF-8A55-BD8D5B83F229}"/>
              </a:ext>
            </a:extLst>
          </p:cNvPr>
          <p:cNvSpPr txBox="1"/>
          <p:nvPr/>
        </p:nvSpPr>
        <p:spPr>
          <a:xfrm>
            <a:off x="9492344" y="4126468"/>
            <a:ext cx="1099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Deer 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759F7-5E52-4BC4-9EEF-CBC03BCB31DA}"/>
              </a:ext>
            </a:extLst>
          </p:cNvPr>
          <p:cNvSpPr txBox="1"/>
          <p:nvPr/>
        </p:nvSpPr>
        <p:spPr>
          <a:xfrm>
            <a:off x="3657600" y="4126468"/>
            <a:ext cx="1518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Medicine Hat 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FA891-9CFD-49B7-9DA2-A1B99565BF1F}"/>
              </a:ext>
            </a:extLst>
          </p:cNvPr>
          <p:cNvSpPr txBox="1"/>
          <p:nvPr/>
        </p:nvSpPr>
        <p:spPr>
          <a:xfrm>
            <a:off x="3962400" y="1154668"/>
            <a:ext cx="1239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Lethbridge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38049-364E-CFCF-1DC1-9A1FD5C8B7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95777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7CB1A-0D00-4164-9005-1E17D2CD8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990601"/>
            <a:ext cx="5486399" cy="513556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Turreted Stations</a:t>
            </a:r>
          </a:p>
          <a:p>
            <a:pPr marL="0" indent="0"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Strathcona (South Edmonton) and Saskatoon had a wider turret with a lower roof than the earlier stations at Red Deer, Lethbridge and Medicine Hat. </a:t>
            </a:r>
          </a:p>
          <a:p>
            <a:pPr marL="0" indent="0" algn="just">
              <a:buNone/>
            </a:pP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were alike when built, but Saskatoon station (below) was extended significantly.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E5D9D8-161A-4DDF-B805-332804ADEB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5" b="11561"/>
          <a:stretch/>
        </p:blipFill>
        <p:spPr>
          <a:xfrm>
            <a:off x="609600" y="1198211"/>
            <a:ext cx="5240661" cy="2779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8B27C8-2589-4BE3-967D-D10464AD6F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7" b="10660"/>
          <a:stretch/>
        </p:blipFill>
        <p:spPr>
          <a:xfrm>
            <a:off x="609600" y="4191000"/>
            <a:ext cx="4095227" cy="2252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C9324D-2459-4DDA-B488-E2441B4D4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3" b="20504"/>
          <a:stretch/>
        </p:blipFill>
        <p:spPr>
          <a:xfrm>
            <a:off x="6952093" y="4267200"/>
            <a:ext cx="4554107" cy="2217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34A50-1435-4FD5-B212-A1C38DADD7CD}"/>
              </a:ext>
            </a:extLst>
          </p:cNvPr>
          <p:cNvSpPr txBox="1"/>
          <p:nvPr/>
        </p:nvSpPr>
        <p:spPr>
          <a:xfrm>
            <a:off x="914400" y="1230868"/>
            <a:ext cx="1225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Strathcona</a:t>
            </a:r>
            <a:endParaRPr lang="en-C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35259-F795-4DF3-BB7E-8EADCF9F04F9}"/>
              </a:ext>
            </a:extLst>
          </p:cNvPr>
          <p:cNvSpPr txBox="1"/>
          <p:nvPr/>
        </p:nvSpPr>
        <p:spPr>
          <a:xfrm>
            <a:off x="5257800" y="4964668"/>
            <a:ext cx="114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Saskatoon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6E9B2-E624-33DA-476B-54A06155B3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98290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3E61B-25C5-24EB-9E5C-79C36875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95" y="1018802"/>
            <a:ext cx="1117921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watching this presentation. 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hope you enjoyed it as much as we enjoyed creating it.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stand by for the next presentation.</a:t>
            </a:r>
            <a:endParaRPr lang="en-CA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E7C72-FDF6-146E-58A4-E04C63430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47" t="64722" r="10624" b="11806"/>
          <a:stretch/>
        </p:blipFill>
        <p:spPr>
          <a:xfrm>
            <a:off x="528134" y="4343401"/>
            <a:ext cx="11282866" cy="2333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F51FC-6AF7-9F93-1C8F-DFA80F78B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5921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55846"/>
            <a:ext cx="4876800" cy="43877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en-US" sz="2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Bohi</a:t>
            </a: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Les Kozma created a useful classification of Western Lines stations which is cited in this presentation.</a:t>
            </a:r>
          </a:p>
          <a:p>
            <a:pPr marL="0" indent="0" algn="just">
              <a:buNone/>
            </a:pPr>
            <a:endParaRPr lang="en-US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assigned their own numbers to station designs, which differ from those used by CP.</a:t>
            </a:r>
          </a:p>
          <a:p>
            <a:endParaRPr lang="en-US"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Don Thomas\Documents\boh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700" y="1251046"/>
            <a:ext cx="3984500" cy="492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F921B3-8D7F-C19F-3FC3-7828596B0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711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1"/>
            <a:ext cx="9296399" cy="44798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Eastern and Western Lines station plans are accessible on the CP Tracks website.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56DC8C-DEF0-40FE-A312-A521A693D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68" t="7347" r="20833" b="14694"/>
          <a:stretch/>
        </p:blipFill>
        <p:spPr>
          <a:xfrm>
            <a:off x="3467100" y="2314718"/>
            <a:ext cx="5257800" cy="4009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51D30-78C8-F38D-BA67-710CEAEE8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025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347AC-B0A4-40AD-9CDC-ED6A1E3EA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219201"/>
            <a:ext cx="10287000" cy="4906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First, a quick review of the many functions a station must serve:</a:t>
            </a:r>
          </a:p>
          <a:p>
            <a:pPr marL="0" indent="0" algn="just">
              <a:buNone/>
            </a:pP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Passengers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Usually baggage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Typically express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Frequently less-than-carload freight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Often staff accommodations</a:t>
            </a:r>
          </a:p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Sometimes maintenance or administrative offices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F06E6-7209-0E3C-2D1D-9C8AA0CA11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595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A0B0-F6DF-424C-A905-7A829CD8C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85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Requirements: Waiting 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2C29-6ADA-4471-A787-F19BB932A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05001"/>
            <a:ext cx="10896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one time larger stations often had multiple waiting rooms:</a:t>
            </a:r>
          </a:p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waiting room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one for ladies, and sometimes a smoking room for men.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8621C-4918-FFE3-397E-022FB9478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b="14444"/>
          <a:stretch/>
        </p:blipFill>
        <p:spPr>
          <a:xfrm>
            <a:off x="2857500" y="3886200"/>
            <a:ext cx="6477000" cy="2806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13904-ADD4-77C4-465F-6B279D24CD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95" t="32125" r="21457" b="62764"/>
          <a:stretch/>
        </p:blipFill>
        <p:spPr bwMode="auto">
          <a:xfrm>
            <a:off x="0" y="0"/>
            <a:ext cx="12204000" cy="6230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EACFADD1-0FFF-D524-D492-9BEA4DBC5228}"/>
              </a:ext>
            </a:extLst>
          </p:cNvPr>
          <p:cNvSpPr/>
          <p:nvPr/>
        </p:nvSpPr>
        <p:spPr>
          <a:xfrm rot="21600000">
            <a:off x="2667000" y="52578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1880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4658</TotalTime>
  <Words>2508</Words>
  <Application>Microsoft Office PowerPoint</Application>
  <PresentationFormat>Widescreen</PresentationFormat>
  <Paragraphs>422</Paragraphs>
  <Slides>57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Requirements: Waiting Rooms</vt:lpstr>
      <vt:lpstr>Requirements: Waiting Rooms</vt:lpstr>
      <vt:lpstr>Requirements: Waiting Rooms</vt:lpstr>
      <vt:lpstr>Requirements: Waiting Rooms</vt:lpstr>
      <vt:lpstr>Requirements: Staff Living Space</vt:lpstr>
      <vt:lpstr>Requirements: Office Space</vt:lpstr>
      <vt:lpstr>Requirements: Baggage &amp; Express</vt:lpstr>
      <vt:lpstr>PowerPoint Presentation</vt:lpstr>
      <vt:lpstr>Colour Changes Over Time</vt:lpstr>
      <vt:lpstr>Exterior Siding</vt:lpstr>
      <vt:lpstr>Exterior Siding</vt:lpstr>
      <vt:lpstr>PowerPoint Presentation</vt:lpstr>
      <vt:lpstr>PowerPoint Presentation</vt:lpstr>
      <vt:lpstr>PowerPoint Presentation</vt:lpstr>
      <vt:lpstr>All Aboard</vt:lpstr>
      <vt:lpstr>Type 1: The “Van Horne” Station</vt:lpstr>
      <vt:lpstr>Type 1: The “Van Horne” Station</vt:lpstr>
      <vt:lpstr>Type 1: The “Van Horne”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Variations on some standard stations of    the    Canadian    Pacific   Railway</dc:title>
  <dc:creator>Don Thomas</dc:creator>
  <cp:lastModifiedBy>Don Thomas</cp:lastModifiedBy>
  <cp:revision>360</cp:revision>
  <cp:lastPrinted>2023-03-09T18:40:08Z</cp:lastPrinted>
  <dcterms:created xsi:type="dcterms:W3CDTF">2015-03-04T15:58:36Z</dcterms:created>
  <dcterms:modified xsi:type="dcterms:W3CDTF">2023-03-10T01:52:20Z</dcterms:modified>
</cp:coreProperties>
</file>